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7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69" r:id="rId3"/>
    <p:sldMasterId id="2147483676" r:id="rId4"/>
    <p:sldMasterId id="2147483682" r:id="rId5"/>
    <p:sldMasterId id="2147483696" r:id="rId6"/>
    <p:sldMasterId id="2147483702" r:id="rId7"/>
    <p:sldMasterId id="2147483715" r:id="rId8"/>
  </p:sldMasterIdLst>
  <p:notesMasterIdLst>
    <p:notesMasterId r:id="rId45"/>
  </p:notesMasterIdLst>
  <p:handoutMasterIdLst>
    <p:handoutMasterId r:id="rId46"/>
  </p:handoutMasterIdLst>
  <p:sldIdLst>
    <p:sldId id="267" r:id="rId9"/>
    <p:sldId id="337" r:id="rId10"/>
    <p:sldId id="299" r:id="rId11"/>
    <p:sldId id="300" r:id="rId12"/>
    <p:sldId id="321" r:id="rId13"/>
    <p:sldId id="357" r:id="rId14"/>
    <p:sldId id="324" r:id="rId15"/>
    <p:sldId id="316" r:id="rId16"/>
    <p:sldId id="319" r:id="rId17"/>
    <p:sldId id="340" r:id="rId18"/>
    <p:sldId id="341" r:id="rId19"/>
    <p:sldId id="347" r:id="rId20"/>
    <p:sldId id="348" r:id="rId21"/>
    <p:sldId id="352" r:id="rId22"/>
    <p:sldId id="353" r:id="rId23"/>
    <p:sldId id="354" r:id="rId24"/>
    <p:sldId id="342" r:id="rId25"/>
    <p:sldId id="317" r:id="rId26"/>
    <p:sldId id="338" r:id="rId27"/>
    <p:sldId id="339" r:id="rId28"/>
    <p:sldId id="326" r:id="rId29"/>
    <p:sldId id="325" r:id="rId30"/>
    <p:sldId id="335" r:id="rId31"/>
    <p:sldId id="332" r:id="rId32"/>
    <p:sldId id="346" r:id="rId33"/>
    <p:sldId id="350" r:id="rId34"/>
    <p:sldId id="323" r:id="rId35"/>
    <p:sldId id="320" r:id="rId36"/>
    <p:sldId id="351" r:id="rId37"/>
    <p:sldId id="333" r:id="rId38"/>
    <p:sldId id="343" r:id="rId39"/>
    <p:sldId id="344" r:id="rId40"/>
    <p:sldId id="345" r:id="rId41"/>
    <p:sldId id="336" r:id="rId42"/>
    <p:sldId id="356" r:id="rId43"/>
    <p:sldId id="35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8" autoAdjust="0"/>
    <p:restoredTop sz="94422" autoAdjust="0"/>
  </p:normalViewPr>
  <p:slideViewPr>
    <p:cSldViewPr>
      <p:cViewPr varScale="1">
        <p:scale>
          <a:sx n="121" d="100"/>
          <a:sy n="121" d="100"/>
        </p:scale>
        <p:origin x="96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wada/Documents/USC/2024/Fall/451/course-proj/drafts/presentation/comput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wada/Documents/USC/2024/Fall/451/course-proj/drafts/presentation/comput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Execution Time (s) vs # of Thread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Sheet1!$L$1</c:f>
              <c:strCache>
                <c:ptCount val="1"/>
                <c:pt idx="0">
                  <c:v>Execution Time (s)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Sheet1!$K$2:$K$6</c:f>
              <c:strCache>
                <c:ptCount val="5"/>
                <c:pt idx="0">
                  <c:v>1 thread</c:v>
                </c:pt>
                <c:pt idx="1">
                  <c:v>2 threads</c:v>
                </c:pt>
                <c:pt idx="2">
                  <c:v>4 threads</c:v>
                </c:pt>
                <c:pt idx="3">
                  <c:v>8 threads</c:v>
                </c:pt>
                <c:pt idx="4">
                  <c:v>16 threads</c:v>
                </c:pt>
              </c:strCache>
            </c:strRef>
          </c:cat>
          <c:val>
            <c:numRef>
              <c:f>Sheet1!$L$2:$L$6</c:f>
              <c:numCache>
                <c:formatCode>General</c:formatCode>
                <c:ptCount val="5"/>
                <c:pt idx="0">
                  <c:v>309</c:v>
                </c:pt>
                <c:pt idx="1">
                  <c:v>319</c:v>
                </c:pt>
                <c:pt idx="2">
                  <c:v>287</c:v>
                </c:pt>
                <c:pt idx="3">
                  <c:v>293</c:v>
                </c:pt>
                <c:pt idx="4">
                  <c:v>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F6-9E48-9EE2-F066EB3F0E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91787648"/>
        <c:axId val="792064800"/>
      </c:barChart>
      <c:catAx>
        <c:axId val="79178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064800"/>
        <c:crosses val="autoZero"/>
        <c:auto val="1"/>
        <c:lblAlgn val="ctr"/>
        <c:lblOffset val="100"/>
        <c:noMultiLvlLbl val="0"/>
      </c:catAx>
      <c:valAx>
        <c:axId val="792064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1787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Execution Time (s) vs # of Cores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Sheet1!$C$17</c:f>
              <c:strCache>
                <c:ptCount val="1"/>
                <c:pt idx="0">
                  <c:v>Execution Time (s)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Sheet1!$B$18:$B$20</c:f>
              <c:strCache>
                <c:ptCount val="3"/>
                <c:pt idx="0">
                  <c:v>1 (4 threads)</c:v>
                </c:pt>
                <c:pt idx="1">
                  <c:v>2 (4 threads)</c:v>
                </c:pt>
                <c:pt idx="2">
                  <c:v>4 (4 threads)</c:v>
                </c:pt>
              </c:strCache>
            </c:strRef>
          </c:cat>
          <c:val>
            <c:numRef>
              <c:f>Sheet1!$C$18:$C$20</c:f>
              <c:numCache>
                <c:formatCode>General</c:formatCode>
                <c:ptCount val="3"/>
                <c:pt idx="0">
                  <c:v>132</c:v>
                </c:pt>
                <c:pt idx="1">
                  <c:v>221</c:v>
                </c:pt>
                <c:pt idx="2">
                  <c:v>327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AF-514B-A41A-25C2993CB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067487"/>
        <c:axId val="68112191"/>
      </c:barChart>
      <c:catAx>
        <c:axId val="68067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112191"/>
        <c:crosses val="autoZero"/>
        <c:auto val="1"/>
        <c:lblAlgn val="ctr"/>
        <c:lblOffset val="100"/>
        <c:noMultiLvlLbl val="0"/>
      </c:catAx>
      <c:valAx>
        <c:axId val="68112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067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ED80B-4EA0-4469-82C3-617D63C7D2A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3086B-2F05-4928-8B2B-9A1FA91AF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424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753C2-ADCA-4CBE-9E3C-A9128BB2402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25DB6-DBBB-4C74-BEBE-8B0E852A1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479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25DB6-DBBB-4C74-BEBE-8B0E852A1C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2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project aims to measure predictable performance gains through task parallelization while addressing variability in agent execution times and communication overhead.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25DB6-DBBB-4C74-BEBE-8B0E852A1C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79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the 3rd layer not communicate at all (no message passing), and just update the shared memory for the result aggregation? – yes from </a:t>
            </a:r>
            <a:r>
              <a:rPr lang="en-US" dirty="0" err="1"/>
              <a:t>Sachini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project specifically focuses on:</a:t>
            </a:r>
          </a:p>
          <a:p>
            <a:pPr lvl="1"/>
            <a:r>
              <a:rPr lang="en-US" dirty="0"/>
              <a:t>Evaluating speedup and scalability for up to four agent on a single-node multicore system.</a:t>
            </a:r>
          </a:p>
          <a:p>
            <a:pPr lvl="1"/>
            <a:r>
              <a:rPr lang="en-US" dirty="0"/>
              <a:t>Mitigating load balancing issues arising from thread execution time variability.</a:t>
            </a:r>
          </a:p>
          <a:p>
            <a:pPr lvl="1"/>
            <a:r>
              <a:rPr lang="en-US" dirty="0"/>
              <a:t>Measuring the impact of communication and aggregation overhead on overall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25DB6-DBBB-4C74-BEBE-8B0E852A1C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29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25DB6-DBBB-4C74-BEBE-8B0E852A1C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19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Holistic Evaluation of Language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25DB6-DBBB-4C74-BEBE-8B0E852A1C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72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197568" y="63246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6F61CC1-3BFD-493C-9F42-4C5F2B8CD5D2}" type="slidenum">
              <a:rPr lang="en-US" sz="1800" smtClean="0">
                <a:solidFill>
                  <a:prstClr val="white"/>
                </a:solidFill>
              </a:rPr>
              <a:pPr/>
              <a:t>‹#›</a:t>
            </a:fld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27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69A1-77CA-4877-BC8B-9DC817B11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18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1D4745-9A02-48BE-A4A7-BB1C152FA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760"/>
            </a:lvl1pPr>
            <a:lvl2pPr marL="144661" indent="0" algn="ctr">
              <a:buNone/>
              <a:defRPr sz="633"/>
            </a:lvl2pPr>
            <a:lvl3pPr marL="289322" indent="0" algn="ctr">
              <a:buNone/>
              <a:defRPr sz="570"/>
            </a:lvl3pPr>
            <a:lvl4pPr marL="433983" indent="0" algn="ctr">
              <a:buNone/>
              <a:defRPr sz="506"/>
            </a:lvl4pPr>
            <a:lvl5pPr marL="578644" indent="0" algn="ctr">
              <a:buNone/>
              <a:defRPr sz="506"/>
            </a:lvl5pPr>
            <a:lvl6pPr marL="723305" indent="0" algn="ctr">
              <a:buNone/>
              <a:defRPr sz="506"/>
            </a:lvl6pPr>
            <a:lvl7pPr marL="867966" indent="0" algn="ctr">
              <a:buNone/>
              <a:defRPr sz="506"/>
            </a:lvl7pPr>
            <a:lvl8pPr marL="1012627" indent="0" algn="ctr">
              <a:buNone/>
              <a:defRPr sz="506"/>
            </a:lvl8pPr>
            <a:lvl9pPr marL="1157288" indent="0" algn="ctr">
              <a:buNone/>
              <a:defRPr sz="50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8A4AFF-1AF0-451E-873E-495700404F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9928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22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7CC04-B5D1-414A-BCE4-984C16CD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367"/>
            <a:ext cx="10205621" cy="1325563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84D3B-5DCC-4AB3-AFF4-BEFFDEA16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35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9926-1E48-441B-9B7A-5850061C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9928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04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093-1983-492F-8B29-FF9853E1C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/>
          <a:lstStyle>
            <a:lvl1pPr>
              <a:defRPr sz="18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C88B6-787B-4F31-975C-7E5BB0D8C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1pPr>
            <a:lvl2pPr marL="144661" indent="0">
              <a:buNone/>
              <a:defRPr sz="633">
                <a:solidFill>
                  <a:schemeClr val="tx1">
                    <a:tint val="75000"/>
                  </a:schemeClr>
                </a:solidFill>
              </a:defRPr>
            </a:lvl2pPr>
            <a:lvl3pPr marL="289322" indent="0">
              <a:buNone/>
              <a:defRPr sz="570">
                <a:solidFill>
                  <a:schemeClr val="tx1">
                    <a:tint val="75000"/>
                  </a:schemeClr>
                </a:solidFill>
              </a:defRPr>
            </a:lvl3pPr>
            <a:lvl4pPr marL="433983" indent="0">
              <a:buNone/>
              <a:defRPr sz="506">
                <a:solidFill>
                  <a:schemeClr val="tx1">
                    <a:tint val="75000"/>
                  </a:schemeClr>
                </a:solidFill>
              </a:defRPr>
            </a:lvl4pPr>
            <a:lvl5pPr marL="578644" indent="0">
              <a:buNone/>
              <a:defRPr sz="506">
                <a:solidFill>
                  <a:schemeClr val="tx1">
                    <a:tint val="75000"/>
                  </a:schemeClr>
                </a:solidFill>
              </a:defRPr>
            </a:lvl5pPr>
            <a:lvl6pPr marL="723305" indent="0">
              <a:buNone/>
              <a:defRPr sz="506">
                <a:solidFill>
                  <a:schemeClr val="tx1">
                    <a:tint val="75000"/>
                  </a:schemeClr>
                </a:solidFill>
              </a:defRPr>
            </a:lvl6pPr>
            <a:lvl7pPr marL="867966" indent="0">
              <a:buNone/>
              <a:defRPr sz="506">
                <a:solidFill>
                  <a:schemeClr val="tx1">
                    <a:tint val="75000"/>
                  </a:schemeClr>
                </a:solidFill>
              </a:defRPr>
            </a:lvl7pPr>
            <a:lvl8pPr marL="1012627" indent="0">
              <a:buNone/>
              <a:defRPr sz="506">
                <a:solidFill>
                  <a:schemeClr val="tx1">
                    <a:tint val="75000"/>
                  </a:schemeClr>
                </a:solidFill>
              </a:defRPr>
            </a:lvl8pPr>
            <a:lvl9pPr marL="1157288" indent="0">
              <a:buNone/>
              <a:defRPr sz="5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5977925-D93B-4DD9-B953-6F67ABCEB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9928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083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25F9-1373-4408-B4E9-954D2513D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F35F2-F114-46B5-9F15-CF956D313E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1A80D-2C8E-43D0-9E3E-03B17F318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0D4239B-B819-405F-B092-7BD709A3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9928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53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F4E4E-029B-42E1-B809-8A7FB9EE1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C3A2-769F-45C5-977E-ADD44EC24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760" b="1"/>
            </a:lvl1pPr>
            <a:lvl2pPr marL="144661" indent="0">
              <a:buNone/>
              <a:defRPr sz="633" b="1"/>
            </a:lvl2pPr>
            <a:lvl3pPr marL="289322" indent="0">
              <a:buNone/>
              <a:defRPr sz="570" b="1"/>
            </a:lvl3pPr>
            <a:lvl4pPr marL="433983" indent="0">
              <a:buNone/>
              <a:defRPr sz="506" b="1"/>
            </a:lvl4pPr>
            <a:lvl5pPr marL="578644" indent="0">
              <a:buNone/>
              <a:defRPr sz="506" b="1"/>
            </a:lvl5pPr>
            <a:lvl6pPr marL="723305" indent="0">
              <a:buNone/>
              <a:defRPr sz="506" b="1"/>
            </a:lvl6pPr>
            <a:lvl7pPr marL="867966" indent="0">
              <a:buNone/>
              <a:defRPr sz="506" b="1"/>
            </a:lvl7pPr>
            <a:lvl8pPr marL="1012627" indent="0">
              <a:buNone/>
              <a:defRPr sz="506" b="1"/>
            </a:lvl8pPr>
            <a:lvl9pPr marL="1157288" indent="0">
              <a:buNone/>
              <a:defRPr sz="5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C0FC6-465F-4FA9-B76A-44C8AE353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94F416-6AE5-4B1F-AA32-DAB114048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760" b="1"/>
            </a:lvl1pPr>
            <a:lvl2pPr marL="144661" indent="0">
              <a:buNone/>
              <a:defRPr sz="633" b="1"/>
            </a:lvl2pPr>
            <a:lvl3pPr marL="289322" indent="0">
              <a:buNone/>
              <a:defRPr sz="570" b="1"/>
            </a:lvl3pPr>
            <a:lvl4pPr marL="433983" indent="0">
              <a:buNone/>
              <a:defRPr sz="506" b="1"/>
            </a:lvl4pPr>
            <a:lvl5pPr marL="578644" indent="0">
              <a:buNone/>
              <a:defRPr sz="506" b="1"/>
            </a:lvl5pPr>
            <a:lvl6pPr marL="723305" indent="0">
              <a:buNone/>
              <a:defRPr sz="506" b="1"/>
            </a:lvl6pPr>
            <a:lvl7pPr marL="867966" indent="0">
              <a:buNone/>
              <a:defRPr sz="506" b="1"/>
            </a:lvl7pPr>
            <a:lvl8pPr marL="1012627" indent="0">
              <a:buNone/>
              <a:defRPr sz="506" b="1"/>
            </a:lvl8pPr>
            <a:lvl9pPr marL="1157288" indent="0">
              <a:buNone/>
              <a:defRPr sz="5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A29158-9F62-4968-ABB4-8180D6930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1F55DE9-E7C6-4518-8507-05C9B2D30D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9928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829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4A77F-EFD1-4247-8D21-E0328D71A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BFB8E6C-9A74-4FC8-915B-B5302885E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9928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71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385102B-9056-4CA0-B89E-062AC9934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9928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5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076D-01A8-412B-AE5D-AB9803BEE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0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B634-708F-4467-8782-31E73244E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>
              <a:defRPr sz="1013"/>
            </a:lvl1pPr>
            <a:lvl2pPr>
              <a:defRPr sz="886"/>
            </a:lvl2pPr>
            <a:lvl3pPr>
              <a:defRPr sz="760"/>
            </a:lvl3pPr>
            <a:lvl4pPr>
              <a:defRPr sz="633"/>
            </a:lvl4pPr>
            <a:lvl5pPr>
              <a:defRPr sz="633"/>
            </a:lvl5pPr>
            <a:lvl6pPr>
              <a:defRPr sz="633"/>
            </a:lvl6pPr>
            <a:lvl7pPr>
              <a:defRPr sz="633"/>
            </a:lvl7pPr>
            <a:lvl8pPr>
              <a:defRPr sz="633"/>
            </a:lvl8pPr>
            <a:lvl9pPr>
              <a:defRPr sz="6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D78AB-D765-44D1-8C81-806B7FDCD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506"/>
            </a:lvl1pPr>
            <a:lvl2pPr marL="144661" indent="0">
              <a:buNone/>
              <a:defRPr sz="443"/>
            </a:lvl2pPr>
            <a:lvl3pPr marL="289322" indent="0">
              <a:buNone/>
              <a:defRPr sz="380"/>
            </a:lvl3pPr>
            <a:lvl4pPr marL="433983" indent="0">
              <a:buNone/>
              <a:defRPr sz="316"/>
            </a:lvl4pPr>
            <a:lvl5pPr marL="578644" indent="0">
              <a:buNone/>
              <a:defRPr sz="316"/>
            </a:lvl5pPr>
            <a:lvl6pPr marL="723305" indent="0">
              <a:buNone/>
              <a:defRPr sz="316"/>
            </a:lvl6pPr>
            <a:lvl7pPr marL="867966" indent="0">
              <a:buNone/>
              <a:defRPr sz="316"/>
            </a:lvl7pPr>
            <a:lvl8pPr marL="1012627" indent="0">
              <a:buNone/>
              <a:defRPr sz="316"/>
            </a:lvl8pPr>
            <a:lvl9pPr marL="1157288" indent="0">
              <a:buNone/>
              <a:defRPr sz="3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EF1B07F-4DE5-4888-BF80-592A8E159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9928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09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F6DE6-3D68-437B-BB9E-74DE73B8C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0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410681-9D2B-4A3C-9186-07B1E63EC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 marL="0" indent="0">
              <a:buNone/>
              <a:defRPr sz="1013"/>
            </a:lvl1pPr>
            <a:lvl2pPr marL="144661" indent="0">
              <a:buNone/>
              <a:defRPr sz="886"/>
            </a:lvl2pPr>
            <a:lvl3pPr marL="289322" indent="0">
              <a:buNone/>
              <a:defRPr sz="760"/>
            </a:lvl3pPr>
            <a:lvl4pPr marL="433983" indent="0">
              <a:buNone/>
              <a:defRPr sz="633"/>
            </a:lvl4pPr>
            <a:lvl5pPr marL="578644" indent="0">
              <a:buNone/>
              <a:defRPr sz="633"/>
            </a:lvl5pPr>
            <a:lvl6pPr marL="723305" indent="0">
              <a:buNone/>
              <a:defRPr sz="633"/>
            </a:lvl6pPr>
            <a:lvl7pPr marL="867966" indent="0">
              <a:buNone/>
              <a:defRPr sz="633"/>
            </a:lvl7pPr>
            <a:lvl8pPr marL="1012627" indent="0">
              <a:buNone/>
              <a:defRPr sz="633"/>
            </a:lvl8pPr>
            <a:lvl9pPr marL="1157288" indent="0">
              <a:buNone/>
              <a:defRPr sz="63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A88DF-6ACC-4E61-95A9-513582BCD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506"/>
            </a:lvl1pPr>
            <a:lvl2pPr marL="144661" indent="0">
              <a:buNone/>
              <a:defRPr sz="443"/>
            </a:lvl2pPr>
            <a:lvl3pPr marL="289322" indent="0">
              <a:buNone/>
              <a:defRPr sz="380"/>
            </a:lvl3pPr>
            <a:lvl4pPr marL="433983" indent="0">
              <a:buNone/>
              <a:defRPr sz="316"/>
            </a:lvl4pPr>
            <a:lvl5pPr marL="578644" indent="0">
              <a:buNone/>
              <a:defRPr sz="316"/>
            </a:lvl5pPr>
            <a:lvl6pPr marL="723305" indent="0">
              <a:buNone/>
              <a:defRPr sz="316"/>
            </a:lvl6pPr>
            <a:lvl7pPr marL="867966" indent="0">
              <a:buNone/>
              <a:defRPr sz="316"/>
            </a:lvl7pPr>
            <a:lvl8pPr marL="1012627" indent="0">
              <a:buNone/>
              <a:defRPr sz="316"/>
            </a:lvl8pPr>
            <a:lvl9pPr marL="1157288" indent="0">
              <a:buNone/>
              <a:defRPr sz="3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47EF20F-2778-4B74-8ECE-DF5BF7EB3D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9928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1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7ADD-5EB6-4F65-BE3A-4628A5E5C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4E2A3-97B3-480B-BCE0-E96BCB09E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0CF8645-0FEA-4F69-BBC6-AED5D4711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9928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66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768" y="228600"/>
            <a:ext cx="9245600" cy="9906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6197568" y="63246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6F61CC1-3BFD-493C-9F42-4C5F2B8CD5D2}" type="slidenum">
              <a:rPr lang="en-US" sz="1800" smtClean="0">
                <a:solidFill>
                  <a:prstClr val="white"/>
                </a:solidFill>
              </a:rPr>
              <a:pPr/>
              <a:t>‹#›</a:t>
            </a:fld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4357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4BAF3F-3D53-4AF9-89E2-196DDCCF6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FCD26B-85AE-4020-8961-C10E33C0E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2510416-BD7D-4EE6-A129-76994E7618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9928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1536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6564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36450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28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78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64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57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50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534681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6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97568" y="6324602"/>
            <a:ext cx="300082" cy="209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6F61CC1-3BFD-493C-9F42-4C5F2B8CD5D2}" type="slidenum">
              <a:rPr lang="en-US" sz="760" smtClean="0">
                <a:solidFill>
                  <a:prstClr val="white"/>
                </a:solidFill>
              </a:rPr>
              <a:pPr/>
              <a:t>‹#›</a:t>
            </a:fld>
            <a:endParaRPr lang="en-US" sz="76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2631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97568" y="6324602"/>
            <a:ext cx="300082" cy="209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6F61CC1-3BFD-493C-9F42-4C5F2B8CD5D2}" type="slidenum">
              <a:rPr lang="en-US" sz="760" smtClean="0">
                <a:solidFill>
                  <a:prstClr val="white"/>
                </a:solidFill>
              </a:rPr>
              <a:pPr/>
              <a:t>‹#›</a:t>
            </a:fld>
            <a:endParaRPr lang="en-US" sz="76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4234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930274"/>
          </a:xfrm>
          <a:prstGeom prst="rect">
            <a:avLst/>
          </a:prstGeom>
        </p:spPr>
        <p:txBody>
          <a:bodyPr/>
          <a:lstStyle>
            <a:lvl1pPr>
              <a:defRPr sz="15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10541000" cy="4572001"/>
          </a:xfrm>
          <a:prstGeom prst="rect">
            <a:avLst/>
          </a:prstGeom>
        </p:spPr>
        <p:txBody>
          <a:bodyPr/>
          <a:lstStyle>
            <a:lvl1pPr>
              <a:defRPr sz="1266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sz="1181"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 sz="1097"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 sz="1013"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97568" y="6324602"/>
            <a:ext cx="300082" cy="209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6F61CC1-3BFD-493C-9F42-4C5F2B8CD5D2}" type="slidenum">
              <a:rPr lang="en-US" sz="760" smtClean="0">
                <a:solidFill>
                  <a:prstClr val="white"/>
                </a:solidFill>
              </a:rPr>
              <a:pPr/>
              <a:t>‹#›</a:t>
            </a:fld>
            <a:endParaRPr lang="en-US" sz="76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2384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768" y="228600"/>
            <a:ext cx="9245600" cy="990600"/>
          </a:xfrm>
          <a:prstGeom prst="rect">
            <a:avLst/>
          </a:prstGeom>
        </p:spPr>
        <p:txBody>
          <a:bodyPr/>
          <a:lstStyle>
            <a:lvl1pPr>
              <a:defRPr sz="16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97568" y="6324602"/>
            <a:ext cx="300082" cy="209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6F61CC1-3BFD-493C-9F42-4C5F2B8CD5D2}" type="slidenum">
              <a:rPr lang="en-US" sz="760" smtClean="0">
                <a:solidFill>
                  <a:prstClr val="white"/>
                </a:solidFill>
              </a:rPr>
              <a:pPr/>
              <a:t>‹#›</a:t>
            </a:fld>
            <a:endParaRPr lang="en-US" sz="76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5906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69A1-77CA-4877-BC8B-9DC817B11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253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1D4745-9A02-48BE-A4A7-BB1C152FA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013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8A4AFF-1AF0-451E-873E-495700404F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9928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497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7CC04-B5D1-414A-BCE4-984C16CD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84D3B-5DCC-4AB3-AFF4-BEFFDEA16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9926-1E48-441B-9B7A-5850061CF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9928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4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7568" y="63246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6F61CC1-3BFD-493C-9F42-4C5F2B8CD5D2}" type="slidenum">
              <a:rPr lang="en-US" sz="1800" smtClean="0">
                <a:solidFill>
                  <a:prstClr val="white"/>
                </a:solidFill>
              </a:rPr>
              <a:pPr/>
              <a:t>‹#›</a:t>
            </a:fld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1564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093-1983-492F-8B29-FF9853E1C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253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C88B6-787B-4F31-975C-7E5BB0D8C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5977925-D93B-4DD9-B953-6F67ABCEB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9928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28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25F9-1373-4408-B4E9-954D2513D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F35F2-F114-46B5-9F15-CF956D313E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1A80D-2C8E-43D0-9E3E-03B17F318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0D4239B-B819-405F-B092-7BD709A3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9928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870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F4E4E-029B-42E1-B809-8A7FB9EE1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C3A2-769F-45C5-977E-ADD44EC24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C0FC6-465F-4FA9-B76A-44C8AE353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94F416-6AE5-4B1F-AA32-DAB114048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A29158-9F62-4968-ABB4-8180D6930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1F55DE9-E7C6-4518-8507-05C9B2D30D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9928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721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4A77F-EFD1-4247-8D21-E0328D71A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BFB8E6C-9A74-4FC8-915B-B5302885E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9928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799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385102B-9056-4CA0-B89E-062AC9934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9928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2735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076D-01A8-412B-AE5D-AB9803BEE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B634-708F-4467-8782-31E73244E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D78AB-D765-44D1-8C81-806B7FDCD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EF1B07F-4DE5-4888-BF80-592A8E159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9928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139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F6DE6-3D68-437B-BB9E-74DE73B8C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410681-9D2B-4A3C-9186-07B1E63EC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A88DF-6ACC-4E61-95A9-513582BCD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47EF20F-2778-4B74-8ECE-DF5BF7EB3D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9928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9003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7ADD-5EB6-4F65-BE3A-4628A5E5C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4E2A3-97B3-480B-BCE0-E96BCB09E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0CF8645-0FEA-4F69-BBC6-AED5D4711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9928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0563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4BAF3F-3D53-4AF9-89E2-196DDCCF6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FCD26B-85AE-4020-8961-C10E33C0E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2510416-BD7D-4EE6-A129-76994E7618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9928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0715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7568" y="63246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6F61CC1-3BFD-493C-9F42-4C5F2B8CD5D2}" type="slidenum">
              <a:rPr lang="en-US" sz="1800" smtClean="0">
                <a:solidFill>
                  <a:prstClr val="white"/>
                </a:solidFill>
              </a:rPr>
              <a:pPr/>
              <a:t>‹#›</a:t>
            </a:fld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053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93027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10541000" cy="457200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sz="2800"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 sz="2600"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 sz="2400"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197568" y="63246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6F61CC1-3BFD-493C-9F42-4C5F2B8CD5D2}" type="slidenum">
              <a:rPr lang="en-US" sz="1800" smtClean="0">
                <a:solidFill>
                  <a:prstClr val="white"/>
                </a:solidFill>
              </a:rPr>
              <a:pPr/>
              <a:t>‹#›</a:t>
            </a:fld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8021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07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5233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0162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575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8883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768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177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9152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611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970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4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89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33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78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23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67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12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57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201304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2262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7568" y="63246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6F61CC1-3BFD-493C-9F42-4C5F2B8CD5D2}" type="slidenum">
              <a:rPr lang="en-US" sz="1800" smtClean="0">
                <a:solidFill>
                  <a:prstClr val="white"/>
                </a:solidFill>
              </a:rPr>
              <a:pPr/>
              <a:t>‹#›</a:t>
            </a:fld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034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6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97568" y="6324602"/>
            <a:ext cx="300082" cy="209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6F61CC1-3BFD-493C-9F42-4C5F2B8CD5D2}" type="slidenum">
              <a:rPr lang="en-US" sz="760" smtClean="0">
                <a:solidFill>
                  <a:prstClr val="white"/>
                </a:solidFill>
              </a:rPr>
              <a:pPr/>
              <a:t>‹#›</a:t>
            </a:fld>
            <a:endParaRPr lang="en-US" sz="76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73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930274"/>
          </a:xfrm>
          <a:prstGeom prst="rect">
            <a:avLst/>
          </a:prstGeom>
        </p:spPr>
        <p:txBody>
          <a:bodyPr/>
          <a:lstStyle>
            <a:lvl1pPr>
              <a:defRPr sz="15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10541000" cy="4572001"/>
          </a:xfrm>
          <a:prstGeom prst="rect">
            <a:avLst/>
          </a:prstGeom>
        </p:spPr>
        <p:txBody>
          <a:bodyPr/>
          <a:lstStyle>
            <a:lvl1pPr>
              <a:defRPr sz="1266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sz="1181"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 sz="1097"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 sz="1013"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97568" y="6324602"/>
            <a:ext cx="300082" cy="209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6F61CC1-3BFD-493C-9F42-4C5F2B8CD5D2}" type="slidenum">
              <a:rPr lang="en-US" sz="760" smtClean="0">
                <a:solidFill>
                  <a:prstClr val="white"/>
                </a:solidFill>
              </a:rPr>
              <a:pPr/>
              <a:t>‹#›</a:t>
            </a:fld>
            <a:endParaRPr lang="en-US" sz="76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29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768" y="228600"/>
            <a:ext cx="9245600" cy="990600"/>
          </a:xfrm>
          <a:prstGeom prst="rect">
            <a:avLst/>
          </a:prstGeom>
        </p:spPr>
        <p:txBody>
          <a:bodyPr/>
          <a:lstStyle>
            <a:lvl1pPr>
              <a:defRPr sz="16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97568" y="6324602"/>
            <a:ext cx="300082" cy="209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6F61CC1-3BFD-493C-9F42-4C5F2B8CD5D2}" type="slidenum">
              <a:rPr lang="en-US" sz="760" smtClean="0">
                <a:solidFill>
                  <a:prstClr val="white"/>
                </a:solidFill>
              </a:rPr>
              <a:pPr/>
              <a:t>‹#›</a:t>
            </a:fld>
            <a:endParaRPr lang="en-US" sz="76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803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197568" y="63246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6F61CC1-3BFD-493C-9F42-4C5F2B8CD5D2}" type="slidenum">
              <a:rPr lang="en-US" sz="1800" smtClean="0">
                <a:solidFill>
                  <a:prstClr val="white"/>
                </a:solidFill>
              </a:rPr>
              <a:pPr/>
              <a:t>‹#›</a:t>
            </a:fld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78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1.xml"/><Relationship Id="rId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7.emf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7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803901"/>
            <a:ext cx="12192000" cy="105251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 flipV="1">
            <a:off x="0" y="5778500"/>
            <a:ext cx="12192000" cy="50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990000"/>
              </a:solidFill>
              <a:ea typeface="ＭＳ Ｐゴシック" pitchFamily="34" charset="-128"/>
            </a:endParaRPr>
          </a:p>
        </p:txBody>
      </p:sp>
      <p:pic>
        <p:nvPicPr>
          <p:cNvPr id="1028" name="Picture 10" descr="Small Use Shield_GoldOnTrans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1" y="238126"/>
            <a:ext cx="996951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8" descr="1-lineWordmark_GoldOnCard_NoB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267" y="6462714"/>
            <a:ext cx="2429933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1" descr="Formal_Viterbi_GoldOnCard_NoB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7" y="6138863"/>
            <a:ext cx="2321984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6197568" y="63246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6F61CC1-3BFD-493C-9F42-4C5F2B8CD5D2}" type="slidenum">
              <a:rPr lang="en-US" sz="1800" smtClean="0">
                <a:solidFill>
                  <a:prstClr val="white"/>
                </a:solidFill>
              </a:rPr>
              <a:pPr/>
              <a:t>‹#›</a:t>
            </a:fld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82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0" y="5778500"/>
            <a:ext cx="12192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703" y="238128"/>
            <a:ext cx="997652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267" y="6462030"/>
            <a:ext cx="2429501" cy="154821"/>
          </a:xfrm>
          <a:prstGeom prst="rect">
            <a:avLst/>
          </a:prstGeom>
        </p:spPr>
      </p:pic>
      <p:pic>
        <p:nvPicPr>
          <p:cNvPr id="10" name="Picture 9" descr="Formal_Viterbi_GoldOnCard_NoBG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69" y="6138310"/>
            <a:ext cx="2322251" cy="47007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197568" y="63246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6F61CC1-3BFD-493C-9F42-4C5F2B8CD5D2}" type="slidenum">
              <a:rPr lang="en-US" sz="1800" smtClean="0">
                <a:solidFill>
                  <a:prstClr val="white"/>
                </a:solidFill>
              </a:rPr>
              <a:pPr/>
              <a:t>‹#›</a:t>
            </a:fld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3442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5803901"/>
            <a:ext cx="12192000" cy="105251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 flipV="1">
            <a:off x="0" y="5778500"/>
            <a:ext cx="12192000" cy="50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990000"/>
              </a:solidFill>
              <a:ea typeface="ＭＳ Ｐゴシック" pitchFamily="34" charset="-128"/>
            </a:endParaRPr>
          </a:p>
        </p:txBody>
      </p:sp>
      <p:pic>
        <p:nvPicPr>
          <p:cNvPr id="1028" name="Picture 10" descr="Small Use Shield_GoldOnTrans.ep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1" y="238126"/>
            <a:ext cx="996951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8" descr="1-lineWordmark_GoldOnCard_NoB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267" y="6462714"/>
            <a:ext cx="2429933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1" descr="Formal_Viterbi_GoldOnCard_NoB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7" y="6138863"/>
            <a:ext cx="2321984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6197568" y="63246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6F61CC1-3BFD-493C-9F42-4C5F2B8CD5D2}" type="slidenum">
              <a:rPr lang="en-US" sz="1800" smtClean="0">
                <a:solidFill>
                  <a:prstClr val="white"/>
                </a:solidFill>
              </a:rPr>
              <a:pPr/>
              <a:t>‹#›</a:t>
            </a:fld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32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6E8063F-FF54-2C42-9074-249F093F0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19083"/>
            <a:ext cx="1039368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3826ABE-7AC2-964C-B23C-50BFE3D15F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6"/>
            <a:ext cx="10972800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752261-DE3E-1F49-B548-C73F8E6B0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24A70-751F-4018-9C63-7E32B166170A}"/>
              </a:ext>
            </a:extLst>
          </p:cNvPr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834159" y="6242101"/>
            <a:ext cx="2338244" cy="589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69A2E84-0523-4D73-BB80-B5158F69A5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9928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E72A6-4514-4E9C-A0AD-3976AA3BCFC1}"/>
              </a:ext>
            </a:extLst>
          </p:cNvPr>
          <p:cNvSpPr txBox="1"/>
          <p:nvPr/>
        </p:nvSpPr>
        <p:spPr>
          <a:xfrm>
            <a:off x="6197568" y="6324602"/>
            <a:ext cx="300082" cy="209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6F61CC1-3BFD-493C-9F42-4C5F2B8CD5D2}" type="slidenum">
              <a:rPr lang="en-US" sz="760" smtClean="0">
                <a:solidFill>
                  <a:prstClr val="white"/>
                </a:solidFill>
              </a:rPr>
              <a:pPr/>
              <a:t>‹#›</a:t>
            </a:fld>
            <a:endParaRPr lang="en-US" sz="760" dirty="0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CF39A-BC37-4863-808A-C0B590602813}"/>
              </a:ext>
            </a:extLst>
          </p:cNvPr>
          <p:cNvSpPr txBox="1"/>
          <p:nvPr userDrawn="1"/>
        </p:nvSpPr>
        <p:spPr>
          <a:xfrm>
            <a:off x="6197568" y="63246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6F61CC1-3BFD-493C-9F42-4C5F2B8CD5D2}" type="slidenum">
              <a:rPr lang="en-US" sz="1800" smtClean="0">
                <a:solidFill>
                  <a:prstClr val="white"/>
                </a:solidFill>
              </a:rPr>
              <a:pPr/>
              <a:t>‹#›</a:t>
            </a:fld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217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1139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1139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1139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1139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1139">
          <a:solidFill>
            <a:schemeClr val="tx1"/>
          </a:solidFill>
          <a:latin typeface="Calibri" panose="020F0502020204030204" pitchFamily="34" charset="0"/>
        </a:defRPr>
      </a:lvl5pPr>
      <a:lvl6pPr marL="144661" algn="ctr" rtl="0" eaLnBrk="1" fontAlgn="base" hangingPunct="1">
        <a:spcBef>
          <a:spcPct val="0"/>
        </a:spcBef>
        <a:spcAft>
          <a:spcPct val="0"/>
        </a:spcAft>
        <a:defRPr sz="1139">
          <a:solidFill>
            <a:schemeClr val="tx1"/>
          </a:solidFill>
          <a:latin typeface="Calibri" panose="020F0502020204030204" pitchFamily="34" charset="0"/>
        </a:defRPr>
      </a:lvl6pPr>
      <a:lvl7pPr marL="289322" algn="ctr" rtl="0" eaLnBrk="1" fontAlgn="base" hangingPunct="1">
        <a:spcBef>
          <a:spcPct val="0"/>
        </a:spcBef>
        <a:spcAft>
          <a:spcPct val="0"/>
        </a:spcAft>
        <a:defRPr sz="1139">
          <a:solidFill>
            <a:schemeClr val="tx1"/>
          </a:solidFill>
          <a:latin typeface="Calibri" panose="020F0502020204030204" pitchFamily="34" charset="0"/>
        </a:defRPr>
      </a:lvl7pPr>
      <a:lvl8pPr marL="433983" algn="ctr" rtl="0" eaLnBrk="1" fontAlgn="base" hangingPunct="1">
        <a:spcBef>
          <a:spcPct val="0"/>
        </a:spcBef>
        <a:spcAft>
          <a:spcPct val="0"/>
        </a:spcAft>
        <a:defRPr sz="1139">
          <a:solidFill>
            <a:schemeClr val="tx1"/>
          </a:solidFill>
          <a:latin typeface="Calibri" panose="020F0502020204030204" pitchFamily="34" charset="0"/>
        </a:defRPr>
      </a:lvl8pPr>
      <a:lvl9pPr marL="578644" algn="ctr" rtl="0" eaLnBrk="1" fontAlgn="base" hangingPunct="1">
        <a:spcBef>
          <a:spcPct val="0"/>
        </a:spcBef>
        <a:spcAft>
          <a:spcPct val="0"/>
        </a:spcAft>
        <a:defRPr sz="1139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108496" indent="-10849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886" kern="1200">
          <a:solidFill>
            <a:schemeClr val="tx1"/>
          </a:solidFill>
          <a:latin typeface="+mn-lt"/>
          <a:ea typeface="+mn-ea"/>
          <a:cs typeface="+mn-cs"/>
        </a:defRPr>
      </a:lvl1pPr>
      <a:lvl2pPr marL="235075" indent="-90413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61653" indent="-7233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633" kern="1200">
          <a:solidFill>
            <a:schemeClr val="tx1"/>
          </a:solidFill>
          <a:latin typeface="+mn-lt"/>
          <a:ea typeface="+mn-ea"/>
          <a:cs typeface="+mn-cs"/>
        </a:defRPr>
      </a:lvl3pPr>
      <a:lvl4pPr marL="506314" indent="-7233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650975" indent="-7233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506" kern="1200">
          <a:solidFill>
            <a:schemeClr val="tx1"/>
          </a:solidFill>
          <a:latin typeface="+mn-lt"/>
          <a:ea typeface="+mn-ea"/>
          <a:cs typeface="+mn-cs"/>
        </a:defRPr>
      </a:lvl5pPr>
      <a:lvl6pPr marL="795635" indent="-72331" algn="l" defTabSz="289322" rtl="0" eaLnBrk="1" latinLnBrk="0" hangingPunct="1">
        <a:spcBef>
          <a:spcPct val="20000"/>
        </a:spcBef>
        <a:buFont typeface="Arial" pitchFamily="34" charset="0"/>
        <a:buChar char="•"/>
        <a:defRPr sz="633" kern="1200">
          <a:solidFill>
            <a:schemeClr val="tx1"/>
          </a:solidFill>
          <a:latin typeface="+mn-lt"/>
          <a:ea typeface="+mn-ea"/>
          <a:cs typeface="+mn-cs"/>
        </a:defRPr>
      </a:lvl6pPr>
      <a:lvl7pPr marL="940297" indent="-72331" algn="l" defTabSz="289322" rtl="0" eaLnBrk="1" latinLnBrk="0" hangingPunct="1">
        <a:spcBef>
          <a:spcPct val="20000"/>
        </a:spcBef>
        <a:buFont typeface="Arial" pitchFamily="34" charset="0"/>
        <a:buChar char="•"/>
        <a:defRPr sz="633" kern="1200">
          <a:solidFill>
            <a:schemeClr val="tx1"/>
          </a:solidFill>
          <a:latin typeface="+mn-lt"/>
          <a:ea typeface="+mn-ea"/>
          <a:cs typeface="+mn-cs"/>
        </a:defRPr>
      </a:lvl7pPr>
      <a:lvl8pPr marL="1084958" indent="-72331" algn="l" defTabSz="289322" rtl="0" eaLnBrk="1" latinLnBrk="0" hangingPunct="1">
        <a:spcBef>
          <a:spcPct val="20000"/>
        </a:spcBef>
        <a:buFont typeface="Arial" pitchFamily="34" charset="0"/>
        <a:buChar char="•"/>
        <a:defRPr sz="633" kern="1200">
          <a:solidFill>
            <a:schemeClr val="tx1"/>
          </a:solidFill>
          <a:latin typeface="+mn-lt"/>
          <a:ea typeface="+mn-ea"/>
          <a:cs typeface="+mn-cs"/>
        </a:defRPr>
      </a:lvl8pPr>
      <a:lvl9pPr marL="1229618" indent="-72331" algn="l" defTabSz="289322" rtl="0" eaLnBrk="1" latinLnBrk="0" hangingPunct="1">
        <a:spcBef>
          <a:spcPct val="20000"/>
        </a:spcBef>
        <a:buFont typeface="Arial" pitchFamily="34" charset="0"/>
        <a:buChar char="•"/>
        <a:defRPr sz="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1pPr>
      <a:lvl2pPr marL="144661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2pPr>
      <a:lvl3pPr marL="289322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3pPr>
      <a:lvl4pPr marL="433983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4pPr>
      <a:lvl5pPr marL="578644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5pPr>
      <a:lvl6pPr marL="723305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6pPr>
      <a:lvl7pPr marL="867966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7pPr>
      <a:lvl8pPr marL="1012627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8pPr>
      <a:lvl9pPr marL="1157288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BA1ABD-97E8-4B95-8B7C-F30515403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2056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A7D9D-1112-4303-8F7D-AE812D8DC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2056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38DCE-5CBE-43BD-818C-51F844BFD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9928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B3C57-9E0E-4C56-9F8E-01A256A7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6410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hf hdr="0" ftr="0" dt="0"/>
  <p:txStyles>
    <p:titleStyle>
      <a:lvl1pPr algn="l" defTabSz="289322" rtl="0" eaLnBrk="1" latinLnBrk="0" hangingPunct="1">
        <a:lnSpc>
          <a:spcPct val="90000"/>
        </a:lnSpc>
        <a:spcBef>
          <a:spcPct val="0"/>
        </a:spcBef>
        <a:buNone/>
        <a:defRPr sz="13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331" indent="-72331" algn="l" defTabSz="289322" rtl="0" eaLnBrk="1" latinLnBrk="0" hangingPunct="1">
        <a:lnSpc>
          <a:spcPct val="90000"/>
        </a:lnSpc>
        <a:spcBef>
          <a:spcPts val="316"/>
        </a:spcBef>
        <a:buFont typeface="Arial" panose="020B0604020202020204" pitchFamily="34" charset="0"/>
        <a:buChar char="•"/>
        <a:defRPr sz="886" kern="1200">
          <a:solidFill>
            <a:schemeClr val="tx1"/>
          </a:solidFill>
          <a:latin typeface="+mn-lt"/>
          <a:ea typeface="+mn-ea"/>
          <a:cs typeface="+mn-cs"/>
        </a:defRPr>
      </a:lvl1pPr>
      <a:lvl2pPr marL="216992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61653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633" kern="1200">
          <a:solidFill>
            <a:schemeClr val="tx1"/>
          </a:solidFill>
          <a:latin typeface="+mn-lt"/>
          <a:ea typeface="+mn-ea"/>
          <a:cs typeface="+mn-cs"/>
        </a:defRPr>
      </a:lvl3pPr>
      <a:lvl4pPr marL="506314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4pPr>
      <a:lvl5pPr marL="650975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5pPr>
      <a:lvl6pPr marL="795635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6pPr>
      <a:lvl7pPr marL="940297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7pPr>
      <a:lvl8pPr marL="1084958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8pPr>
      <a:lvl9pPr marL="1229618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1pPr>
      <a:lvl2pPr marL="144661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2pPr>
      <a:lvl3pPr marL="289322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3pPr>
      <a:lvl4pPr marL="433983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4pPr>
      <a:lvl5pPr marL="578644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5pPr>
      <a:lvl6pPr marL="723305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6pPr>
      <a:lvl7pPr marL="867966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7pPr>
      <a:lvl8pPr marL="1012627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8pPr>
      <a:lvl9pPr marL="1157288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6E8063F-FF54-2C42-9074-249F093F0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19081"/>
            <a:ext cx="1039368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3826ABE-7AC2-964C-B23C-50BFE3D15F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6"/>
            <a:ext cx="10972800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752261-DE3E-1F49-B548-C73F8E6B0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24A70-751F-4018-9C63-7E32B166170A}"/>
              </a:ext>
            </a:extLst>
          </p:cNvPr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834159" y="6242099"/>
            <a:ext cx="2338244" cy="589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69A2E84-0523-4D73-BB80-B5158F69A5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9928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4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1519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1519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1519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1519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1519">
          <a:solidFill>
            <a:schemeClr val="tx1"/>
          </a:solidFill>
          <a:latin typeface="Calibri" panose="020F0502020204030204" pitchFamily="34" charset="0"/>
        </a:defRPr>
      </a:lvl5pPr>
      <a:lvl6pPr marL="192881" algn="ctr" rtl="0" eaLnBrk="1" fontAlgn="base" hangingPunct="1">
        <a:spcBef>
          <a:spcPct val="0"/>
        </a:spcBef>
        <a:spcAft>
          <a:spcPct val="0"/>
        </a:spcAft>
        <a:defRPr sz="1519">
          <a:solidFill>
            <a:schemeClr val="tx1"/>
          </a:solidFill>
          <a:latin typeface="Calibri" panose="020F0502020204030204" pitchFamily="34" charset="0"/>
        </a:defRPr>
      </a:lvl6pPr>
      <a:lvl7pPr marL="385763" algn="ctr" rtl="0" eaLnBrk="1" fontAlgn="base" hangingPunct="1">
        <a:spcBef>
          <a:spcPct val="0"/>
        </a:spcBef>
        <a:spcAft>
          <a:spcPct val="0"/>
        </a:spcAft>
        <a:defRPr sz="1519">
          <a:solidFill>
            <a:schemeClr val="tx1"/>
          </a:solidFill>
          <a:latin typeface="Calibri" panose="020F0502020204030204" pitchFamily="34" charset="0"/>
        </a:defRPr>
      </a:lvl7pPr>
      <a:lvl8pPr marL="578644" algn="ctr" rtl="0" eaLnBrk="1" fontAlgn="base" hangingPunct="1">
        <a:spcBef>
          <a:spcPct val="0"/>
        </a:spcBef>
        <a:spcAft>
          <a:spcPct val="0"/>
        </a:spcAft>
        <a:defRPr sz="1519">
          <a:solidFill>
            <a:schemeClr val="tx1"/>
          </a:solidFill>
          <a:latin typeface="Calibri" panose="020F0502020204030204" pitchFamily="34" charset="0"/>
        </a:defRPr>
      </a:lvl8pPr>
      <a:lvl9pPr marL="771525" algn="ctr" rtl="0" eaLnBrk="1" fontAlgn="base" hangingPunct="1">
        <a:spcBef>
          <a:spcPct val="0"/>
        </a:spcBef>
        <a:spcAft>
          <a:spcPct val="0"/>
        </a:spcAft>
        <a:defRPr sz="1519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144661" indent="-14466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1pPr>
      <a:lvl2pPr marL="313433" indent="-12055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482204" indent="-9644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675085" indent="-9644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867966" indent="-9644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0" hangingPunct="1">
        <a:spcBef>
          <a:spcPct val="20000"/>
        </a:spcBef>
        <a:buFont typeface="Arial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spcBef>
          <a:spcPct val="20000"/>
        </a:spcBef>
        <a:buFont typeface="Arial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spcBef>
          <a:spcPct val="20000"/>
        </a:spcBef>
        <a:buFont typeface="Arial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spcBef>
          <a:spcPct val="20000"/>
        </a:spcBef>
        <a:buFont typeface="Arial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BA1ABD-97E8-4B95-8B7C-F30515403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2056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A7D9D-1112-4303-8F7D-AE812D8DC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2056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38DCE-5CBE-43BD-818C-51F844BFD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9928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B3C57-9E0E-4C56-9F8E-01A256A7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988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hdr="0" ftr="0" dt="0"/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18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441" indent="-96441" algn="l" defTabSz="385763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1pPr>
      <a:lvl2pPr marL="289322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482204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675085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867966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0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llama.com/searc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crfm.stanford.edu/helm/classic/v0.3.0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211.09110" TargetMode="External"/><Relationship Id="rId2" Type="http://schemas.openxmlformats.org/officeDocument/2006/relationships/hyperlink" Target="https://piazza.com/class_profile/get_resource/lzucri269tu70c/m2f67i9s3zs2ec" TargetMode="Externa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://arxiv.org/abs/2308.08155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211.09110" TargetMode="External"/><Relationship Id="rId2" Type="http://schemas.openxmlformats.org/officeDocument/2006/relationships/hyperlink" Target="https://piazza.com/class_profile/get_resource/lzucri269tu70c/m2f67i9s3zs2ec" TargetMode="Externa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://arxiv.org/abs/2308.08155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jm.com/markets-and-operations/ops-analysis" TargetMode="External"/><Relationship Id="rId2" Type="http://schemas.openxmlformats.org/officeDocument/2006/relationships/hyperlink" Target="https://www.cs.cmu.edu/~fp/courses/15213-s07/lectures/27-multicore.pdf" TargetMode="Externa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://snap.stanford.edu/data/index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09800" y="1600200"/>
            <a:ext cx="7772400" cy="68897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Parallelization of Scientific Realtime Generative AI Response Verification System for Continuous Quality Assurance in Safety-Critical Software </a:t>
            </a:r>
          </a:p>
          <a:p>
            <a:r>
              <a:rPr lang="en-US" sz="3200" dirty="0"/>
              <a:t> 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895600" y="3124200"/>
            <a:ext cx="6400800" cy="2514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Kae Sawada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EE/CSCI 451: Project Presentation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University of Southern California</a:t>
            </a:r>
          </a:p>
        </p:txBody>
      </p:sp>
    </p:spTree>
    <p:extLst>
      <p:ext uri="{BB962C8B-B14F-4D97-AF65-F5344CB8AC3E}">
        <p14:creationId xmlns:p14="http://schemas.microsoft.com/office/powerpoint/2010/main" val="2025572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070BB-F798-777F-4FD1-138D74AD5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D374D-0EC3-C142-A39C-953552D23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38150"/>
            <a:ext cx="4724400" cy="4572001"/>
          </a:xfrm>
        </p:spPr>
        <p:txBody>
          <a:bodyPr/>
          <a:lstStyle/>
          <a:p>
            <a:r>
              <a:rPr lang="en-US" sz="1800" kern="100" dirty="0">
                <a:effectLst/>
                <a:latin typeface="Aptos" panose="020B0004020202020204" pitchFamily="34" charset="0"/>
                <a:ea typeface="宋体" charset="-122"/>
                <a:cs typeface="Times New Roman" panose="02020603050405020304" pitchFamily="18" charset="0"/>
              </a:rPr>
              <a:t>Task Level Parallelism</a:t>
            </a:r>
          </a:p>
          <a:p>
            <a:endParaRPr lang="en-US" sz="1800" kern="100" dirty="0">
              <a:latin typeface="Aptos" panose="020B0004020202020204" pitchFamily="34" charset="0"/>
              <a:ea typeface="宋体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kern="100" dirty="0">
              <a:latin typeface="Aptos" panose="020B0004020202020204" pitchFamily="34" charset="0"/>
              <a:ea typeface="宋体" charset="-122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宋体" charset="-122"/>
                <a:cs typeface="Times New Roman" panose="02020603050405020304" pitchFamily="18" charset="0"/>
              </a:rPr>
              <a:t>Data Level Parallelism</a:t>
            </a:r>
          </a:p>
          <a:p>
            <a:pPr marL="0" indent="0"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宋体" charset="-122"/>
              <a:cs typeface="Times New Roman" panose="02020603050405020304" pitchFamily="18" charset="0"/>
            </a:endParaRPr>
          </a:p>
          <a:p>
            <a:r>
              <a:rPr lang="en-US" sz="1800" kern="100" dirty="0">
                <a:latin typeface="Aptos" panose="020B0004020202020204" pitchFamily="34" charset="0"/>
                <a:ea typeface="宋体" charset="-122"/>
                <a:cs typeface="Times New Roman" panose="02020603050405020304" pitchFamily="18" charset="0"/>
              </a:rPr>
              <a:t>Theoretical Performance Bounds</a:t>
            </a:r>
          </a:p>
          <a:p>
            <a:pPr lvl="1"/>
            <a:r>
              <a:rPr lang="en-US" sz="1400" kern="100" dirty="0">
                <a:effectLst/>
                <a:latin typeface="Aptos" panose="020B0004020202020204" pitchFamily="34" charset="0"/>
                <a:ea typeface="宋体" charset="-122"/>
                <a:cs typeface="Times New Roman" panose="02020603050405020304" pitchFamily="18" charset="0"/>
              </a:rPr>
              <a:t>A</a:t>
            </a:r>
            <a:r>
              <a:rPr lang="en-US" sz="1400" kern="100" dirty="0">
                <a:latin typeface="Aptos" panose="020B0004020202020204" pitchFamily="34" charset="0"/>
                <a:ea typeface="宋体" charset="-122"/>
                <a:cs typeface="Times New Roman" panose="02020603050405020304" pitchFamily="18" charset="0"/>
              </a:rPr>
              <a:t>mdahl’s Law</a:t>
            </a:r>
          </a:p>
          <a:p>
            <a:pPr lvl="1"/>
            <a:r>
              <a:rPr lang="en-US" sz="1400" kern="100" dirty="0">
                <a:effectLst/>
                <a:latin typeface="Aptos" panose="020B0004020202020204" pitchFamily="34" charset="0"/>
                <a:ea typeface="宋体" charset="-122"/>
                <a:cs typeface="Times New Roman" panose="02020603050405020304" pitchFamily="18" charset="0"/>
              </a:rPr>
              <a:t>Gustafson’s </a:t>
            </a:r>
            <a:r>
              <a:rPr lang="en-US" sz="1400" kern="100" dirty="0">
                <a:latin typeface="Aptos" panose="020B0004020202020204" pitchFamily="34" charset="0"/>
                <a:ea typeface="宋体" charset="-122"/>
                <a:cs typeface="Times New Roman" panose="02020603050405020304" pitchFamily="18" charset="0"/>
              </a:rPr>
              <a:t>L</a:t>
            </a:r>
            <a:r>
              <a:rPr lang="en-US" sz="1400" kern="100" dirty="0">
                <a:effectLst/>
                <a:latin typeface="Aptos" panose="020B0004020202020204" pitchFamily="34" charset="0"/>
                <a:ea typeface="宋体" charset="-122"/>
                <a:cs typeface="Times New Roman" panose="02020603050405020304" pitchFamily="18" charset="0"/>
              </a:rPr>
              <a:t>aw</a:t>
            </a:r>
          </a:p>
          <a:p>
            <a:endParaRPr lang="en-US" sz="2400" kern="100" dirty="0">
              <a:effectLst/>
              <a:latin typeface="Aptos" panose="020B0004020202020204" pitchFamily="34" charset="0"/>
              <a:ea typeface="宋体" charset="-122"/>
              <a:cs typeface="Times New Roman" panose="02020603050405020304" pitchFamily="18" charset="0"/>
            </a:endParaRPr>
          </a:p>
          <a:p>
            <a:endParaRPr lang="en-US" altLang="zh-CN" sz="2400" kern="100" dirty="0">
              <a:latin typeface="Aptos" panose="020B0004020202020204" pitchFamily="34" charset="0"/>
              <a:ea typeface="宋体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ea typeface="宋体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849A35-2101-E2EB-11B8-50341647CF5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Description of the Implementation</a:t>
            </a:r>
            <a:endParaRPr lang="zh-CN" altLang="en-US" dirty="0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2E3C2FC8-74CD-3766-E9FD-391E7DFBB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362200"/>
            <a:ext cx="2706370" cy="3365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27DD60-5EDC-78CC-3214-1EB975512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2385DA-942E-ABC5-A790-6662BB50C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740" y="1474010"/>
            <a:ext cx="7860860" cy="51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47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3BE0-D64A-BE27-3679-E05BAA23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of the application:</a:t>
            </a:r>
            <a:fld id="{224007A2-0E57-C94F-86A8-27EC3BE3880D}" type="slidenum">
              <a:rPr lang="en-US" sz="4400" kern="100" smtClean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r>
              <a:rPr lang="en-US" sz="4400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4400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>2 Verification Layers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33C36D-D71F-FA5D-98B4-DEB88932D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8800"/>
            <a:ext cx="3886200" cy="4351338"/>
          </a:xfrm>
        </p:spPr>
        <p:txBody>
          <a:bodyPr>
            <a:normAutofit lnSpcReduction="10000"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r>
              <a:rPr lang="en-US" sz="2400" b="1" kern="100" baseline="30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nd</a:t>
            </a:r>
            <a:r>
              <a:rPr lang="en-US" sz="24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layer</a:t>
            </a:r>
          </a:p>
          <a:p>
            <a:pPr lvl="1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kern="100" dirty="0">
                <a:ea typeface="Aptos" panose="020B0004020202020204" pitchFamily="34" charset="0"/>
                <a:cs typeface="Times New Roman" panose="02020603050405020304" pitchFamily="18" charset="0"/>
              </a:rPr>
              <a:t>Independent opinions from each LLM</a:t>
            </a:r>
          </a:p>
          <a:p>
            <a:pPr lvl="1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Like doctor’s second opinions</a:t>
            </a:r>
          </a:p>
          <a:p>
            <a:pPr lvl="1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sz="2400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3</a:t>
            </a:r>
            <a:r>
              <a:rPr lang="en-US" sz="2400" b="1" kern="100" baseline="30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rd</a:t>
            </a:r>
            <a:r>
              <a:rPr lang="en-US" sz="24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 layer 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Panel of Arbiters </a:t>
            </a:r>
          </a:p>
          <a:p>
            <a:pPr lvl="2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role play</a:t>
            </a:r>
          </a:p>
          <a:p>
            <a:pPr marL="1200150" lvl="2" indent="-5143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66369-C1DE-F61E-A97B-340477DE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D119B1D-C203-4A2A-2B85-DF2E95076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2" b="19444"/>
          <a:stretch/>
        </p:blipFill>
        <p:spPr>
          <a:xfrm>
            <a:off x="4267200" y="1704853"/>
            <a:ext cx="7913077" cy="47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07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855B-0FFE-820D-EBB4-738F446E6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1 - Verification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01F6EDC-698A-E98E-030A-780C75B63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67743"/>
            <a:ext cx="7924800" cy="49251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E2BA6-4055-DD4E-50EE-C0DCF2A5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4D5CAA0-9BED-F6EF-1119-C7BB649B4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2" b="19444"/>
          <a:stretch/>
        </p:blipFill>
        <p:spPr>
          <a:xfrm>
            <a:off x="7696200" y="2438400"/>
            <a:ext cx="4291567" cy="258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0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CA5AA-3025-CA50-F92E-25C6F63F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1 – Hypercube Communication</a:t>
            </a:r>
          </a:p>
        </p:txBody>
      </p:sp>
      <p:pic>
        <p:nvPicPr>
          <p:cNvPr id="6" name="Content Placeholder 5" descr="Text, application&#10;&#10;Description automatically generated">
            <a:extLst>
              <a:ext uri="{FF2B5EF4-FFF2-40B4-BE49-F238E27FC236}">
                <a16:creationId xmlns:a16="http://schemas.microsoft.com/office/drawing/2014/main" id="{F12D6CD2-97D2-ECA9-2C98-CB3B0269C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28800"/>
            <a:ext cx="1018029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FAF89-87B6-6E09-77E6-69C19328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D4DC4E5-A2D1-9C76-4B48-BF50B0AA5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2" b="19444"/>
          <a:stretch/>
        </p:blipFill>
        <p:spPr>
          <a:xfrm>
            <a:off x="8026179" y="2590800"/>
            <a:ext cx="3912041" cy="23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5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84A8D-A80E-BBFF-25A6-B00348E4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AB18A6-FA50-16ED-28A5-F492CB6F1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36" y="1825625"/>
            <a:ext cx="860732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03243-4C96-E5C7-11B4-67783F8F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389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2DC8F-8021-34D7-751A-E0743AC1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93655CC-F366-1FFC-7166-E27F4E786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59161"/>
            <a:ext cx="5638800" cy="6064710"/>
          </a:xfrm>
        </p:spPr>
      </p:pic>
    </p:spTree>
    <p:extLst>
      <p:ext uri="{BB962C8B-B14F-4D97-AF65-F5344CB8AC3E}">
        <p14:creationId xmlns:p14="http://schemas.microsoft.com/office/powerpoint/2010/main" val="3468212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5244D2-49BE-40F8-1845-8C6D75EAF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42" y="1066800"/>
            <a:ext cx="8612079" cy="51101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CBCAB-1662-CC2C-3BDA-49D9F15B2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44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3A495-E10B-E8B6-192D-94011460C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14E2-C5E0-0F77-CF18-02A6FBC7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of the application: </a:t>
            </a:r>
            <a:br>
              <a:rPr lang="en-US" sz="4400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>What Do the Models Verify?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C27D05-51AD-EC5E-3EA0-9664EEBC9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lvl="1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Semantic Coherence</a:t>
            </a:r>
          </a:p>
          <a:p>
            <a:pPr lvl="1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Fact Checking</a:t>
            </a:r>
          </a:p>
          <a:p>
            <a:pPr lvl="1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kern="100" dirty="0">
                <a:ea typeface="Aptos" panose="020B0004020202020204" pitchFamily="34" charset="0"/>
                <a:cs typeface="Times New Roman" panose="02020603050405020304" pitchFamily="18" charset="0"/>
              </a:rPr>
              <a:t>Academic Performance</a:t>
            </a:r>
            <a:endParaRPr lang="en-US" sz="28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Social Acceptance (Bias, Fairness, </a:t>
            </a:r>
            <a:r>
              <a:rPr lang="en-US" sz="280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etc</a:t>
            </a:r>
            <a:r>
              <a:rPr lang="en-US" sz="2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20E5A-031A-E8BC-C030-E78E19526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67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Metrics to Obtain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4000" y="1524000"/>
            <a:ext cx="8362950" cy="4572001"/>
          </a:xfrm>
        </p:spPr>
        <p:txBody>
          <a:bodyPr>
            <a:normAutofit/>
          </a:bodyPr>
          <a:lstStyle/>
          <a:p>
            <a:pPr marR="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Serial vs parallel</a:t>
            </a:r>
          </a:p>
          <a:p>
            <a:pPr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Execution Time</a:t>
            </a:r>
          </a:p>
          <a:p>
            <a:pPr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Tokens Processed per Second (Throughput)</a:t>
            </a:r>
            <a:endParaRPr lang="en-US" sz="1600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Cores</a:t>
            </a:r>
          </a:p>
          <a:p>
            <a:pPr lvl="1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Measure performance on different # of cores</a:t>
            </a:r>
          </a:p>
          <a:p>
            <a:pPr lvl="1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Monitor # GPU/CPU/memory utilized</a:t>
            </a:r>
          </a:p>
          <a:p>
            <a:pPr lvl="2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Simple custom script</a:t>
            </a:r>
          </a:p>
          <a:p>
            <a:endParaRPr lang="en-US" altLang="zh-C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1B9AD-362D-A620-2C86-B61BC71F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2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4415-3613-44A4-4A21-B74BD3C5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Metrics to obtain (cont.)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2C9B03-5038-1E10-3C8E-D0EDD66123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Communication topology</a:t>
                </a:r>
              </a:p>
              <a:p>
                <a:pPr marL="571500" lvl="1" indent="-3429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Do change in topology change its performance? </a:t>
                </a:r>
              </a:p>
              <a:p>
                <a:pPr marL="1028700" lvl="2" indent="-3429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(Hypercube, Ring, 1-D mesh </a:t>
                </a:r>
                <a:r>
                  <a:rPr lang="en-US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etc</a:t>
                </a:r>
                <a:r>
                  <a:rPr lang="en-US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)</a:t>
                </a:r>
                <a:endParaRPr lang="en-US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kern="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Speedup, efficiency:   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sz="1800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𝑆𝑝𝑒𝑒𝑑𝑢𝑝</m:t>
                        </m:r>
                      </m:num>
                      <m:den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𝑃𝑎𝑟</m:t>
                        </m:r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# </m:t>
                        </m:r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𝑜𝑓</m:t>
                        </m:r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𝑝𝑟𝑜𝑐𝑒𝑠𝑠𝑜𝑟𝑠</m:t>
                        </m:r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𝑢𝑠𝑒𝑑</m:t>
                        </m:r>
                      </m:den>
                    </m:f>
                  </m:oMath>
                </a14:m>
                <a:r>
                  <a:rPr lang="en-US" sz="1600" dirty="0">
                    <a:effectLst/>
                  </a:rPr>
                  <a:t> </a:t>
                </a:r>
                <a:endParaRPr lang="en-US" sz="24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Compare with Amdahl’s law, Gustafson’s law, and Brent’s Theorem theoretical bounds</a:t>
                </a:r>
              </a:p>
              <a:p>
                <a:pPr lvl="1" indent="-4572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en-US" sz="2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  </a:t>
                </a:r>
                <a:r>
                  <a:rPr lang="en-US" sz="2200" kern="100" dirty="0" err="1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US" sz="2200" kern="100" baseline="-25000" dirty="0" err="1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n-US" sz="2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 ≤ W/p + T</a:t>
                </a:r>
                <a:r>
                  <a:rPr lang="en-US" sz="2200" kern="100" baseline="-250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∞</a:t>
                </a:r>
                <a:r>
                  <a:rPr lang="en-US" sz="2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 for p processors, where </a:t>
                </a:r>
                <a:r>
                  <a:rPr lang="en-US" sz="2200" kern="100" dirty="0" err="1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US" sz="2200" kern="100" baseline="-25000" dirty="0" err="1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n-US" sz="2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 is the execution time on p processors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2C9B03-5038-1E10-3C8E-D0EDD66123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A9E8-4F9A-6B79-E6FF-198CEA2A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3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5F2154-E828-852B-6AEF-079DB1D813C6}"/>
              </a:ext>
            </a:extLst>
          </p:cNvPr>
          <p:cNvSpPr txBox="1"/>
          <p:nvPr/>
        </p:nvSpPr>
        <p:spPr>
          <a:xfrm>
            <a:off x="1524000" y="1942746"/>
            <a:ext cx="9296399" cy="13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2400" kern="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Develop a parallelized</a:t>
            </a:r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realtime</a:t>
            </a:r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verification system that leverage panel of LLM (Large Language Model) – continuous quality assurance for safety-critical applications</a:t>
            </a:r>
            <a:endParaRPr lang="en-US" sz="2400" kern="1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E5555-FD20-46E4-9793-D5D7FF443414}"/>
              </a:ext>
            </a:extLst>
          </p:cNvPr>
          <p:cNvSpPr txBox="1"/>
          <p:nvPr/>
        </p:nvSpPr>
        <p:spPr>
          <a:xfrm>
            <a:off x="1524000" y="762000"/>
            <a:ext cx="5562600" cy="825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4400" kern="1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B4402-91D7-D772-CCD2-C2D6CD4ECF30}"/>
              </a:ext>
            </a:extLst>
          </p:cNvPr>
          <p:cNvSpPr txBox="1"/>
          <p:nvPr/>
        </p:nvSpPr>
        <p:spPr>
          <a:xfrm>
            <a:off x="2590800" y="3657600"/>
            <a:ext cx="5867400" cy="260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Scalable</a:t>
            </a:r>
          </a:p>
          <a:p>
            <a:pPr marL="342900" marR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Efficient</a:t>
            </a:r>
          </a:p>
          <a:p>
            <a:pPr marL="342900" marR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Performant (Speed)</a:t>
            </a:r>
          </a:p>
          <a:p>
            <a:pPr marL="342900" marR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Cost effective</a:t>
            </a:r>
          </a:p>
          <a:p>
            <a:pPr marL="342900" marR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Resource preserving</a:t>
            </a:r>
          </a:p>
        </p:txBody>
      </p:sp>
    </p:spTree>
    <p:extLst>
      <p:ext uri="{BB962C8B-B14F-4D97-AF65-F5344CB8AC3E}">
        <p14:creationId xmlns:p14="http://schemas.microsoft.com/office/powerpoint/2010/main" val="1825002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DEFF7-B5CC-C55C-95D8-60446F8A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Metrics to obtain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BEF97-A106-C4F7-01AD-01C570A9B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KV-cache</a:t>
            </a:r>
          </a:p>
          <a:p>
            <a:pPr lvl="2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On vs Off</a:t>
            </a:r>
          </a:p>
          <a:p>
            <a:pPr lvl="2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 indent="-45720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Utilize cache to accelerate LLM response generation</a:t>
            </a:r>
          </a:p>
          <a:p>
            <a:pPr lvl="3" indent="-45720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a typeface="Aptos" panose="020B0004020202020204" pitchFamily="34" charset="0"/>
                <a:cs typeface="Times New Roman" panose="02020603050405020304" pitchFamily="18" charset="0"/>
              </a:rPr>
              <a:t>Parameter given by </a:t>
            </a:r>
            <a:r>
              <a:rPr lang="en-US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Ollama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63791-C45C-3440-6558-E0F7BF70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643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9905999" cy="4572001"/>
          </a:xfrm>
        </p:spPr>
        <p:txBody>
          <a:bodyPr>
            <a:normAutofit fontScale="70000" lnSpcReduction="20000"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3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LLM variants used</a:t>
            </a:r>
          </a:p>
          <a:p>
            <a:pPr marL="457200" lvl="1">
              <a:lnSpc>
                <a:spcPct val="107000"/>
              </a:lnSpc>
              <a:spcAft>
                <a:spcPts val="800"/>
              </a:spcAft>
            </a:pPr>
            <a:r>
              <a:rPr lang="en-US" sz="3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Llama3, Mistral, Gemma, Phi, QWQ, Qwen2</a:t>
            </a:r>
          </a:p>
          <a:p>
            <a:pPr marL="457200" lvl="1">
              <a:lnSpc>
                <a:spcPct val="107000"/>
              </a:lnSpc>
              <a:spcAft>
                <a:spcPts val="800"/>
              </a:spcAft>
            </a:pPr>
            <a:r>
              <a:rPr lang="en-US" sz="340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Ollama</a:t>
            </a:r>
            <a:endParaRPr lang="en-US" sz="3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3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Dataset</a:t>
            </a:r>
            <a:endParaRPr lang="en-US" sz="32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2860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32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  Academic performance and societal acceptance</a:t>
            </a:r>
          </a:p>
          <a:p>
            <a:pPr lvl="1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2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SAT, GRE, MCAT, Other practice exams,</a:t>
            </a:r>
          </a:p>
          <a:p>
            <a:pPr lvl="1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2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HELM </a:t>
            </a:r>
            <a:r>
              <a:rPr lang="en-US" sz="32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dataset</a:t>
            </a:r>
          </a:p>
          <a:p>
            <a:pPr marL="1200150" lvl="1" indent="-514350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Biases</a:t>
            </a:r>
          </a:p>
          <a:p>
            <a:pPr marL="1200150" lvl="1" indent="-514350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Fairness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65D5C-9191-B66E-C1F4-532DF9C39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401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825625"/>
            <a:ext cx="3810000" cy="4351338"/>
          </a:xfrm>
        </p:spPr>
        <p:txBody>
          <a:bodyPr/>
          <a:lstStyle/>
          <a:p>
            <a:r>
              <a:rPr lang="en-US" sz="20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M3 Mac (</a:t>
            </a:r>
            <a:r>
              <a:rPr lang="en-US" sz="2000" kern="100" dirty="0">
                <a:solidFill>
                  <a:schemeClr val="accent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At this time</a:t>
            </a:r>
            <a:r>
              <a:rPr lang="en-US" sz="20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Details shown on the right</a:t>
            </a:r>
          </a:p>
          <a:p>
            <a:r>
              <a:rPr lang="en-US" sz="20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CARC (</a:t>
            </a:r>
            <a:r>
              <a:rPr lang="en-US" sz="2000" kern="100" dirty="0">
                <a:solidFill>
                  <a:schemeClr val="accent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Work to go</a:t>
            </a:r>
            <a:r>
              <a:rPr lang="en-US" sz="20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Singularity container</a:t>
            </a:r>
          </a:p>
          <a:p>
            <a:pPr lvl="1"/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31 16-Cores</a:t>
            </a:r>
          </a:p>
          <a:p>
            <a:pPr lvl="2"/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 EPYC 7302</a:t>
            </a:r>
          </a:p>
          <a:p>
            <a:pPr lvl="1"/>
            <a:r>
              <a:rPr lang="en-US" sz="1500" dirty="0">
                <a:solidFill>
                  <a:srgbClr val="000000"/>
                </a:solidFill>
                <a:latin typeface="Menlo" panose="020B0609030804020204" pitchFamily="49" charset="0"/>
              </a:rPr>
              <a:t>256 GB RAM</a:t>
            </a:r>
            <a:endParaRPr lang="en-US" sz="15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2"/>
            <a:endParaRPr lang="en-US" sz="12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20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AWS (</a:t>
            </a:r>
            <a:r>
              <a:rPr lang="en-US" sz="2000" kern="100" dirty="0">
                <a:solidFill>
                  <a:schemeClr val="accent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Work to go</a:t>
            </a:r>
            <a:r>
              <a:rPr lang="en-US" sz="20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Docker container</a:t>
            </a:r>
          </a:p>
          <a:p>
            <a:pPr lvl="1"/>
            <a:r>
              <a:rPr lang="en-US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Will attempt to match the capability of CARC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FC45A-D41F-A090-4FE9-65114DECF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58260EBF-2467-4822-183B-6DF50FD58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219200"/>
            <a:ext cx="4495800" cy="482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76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Criteria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84D04-FA9A-4099-E3FC-4FA2D7A907C4}"/>
              </a:ext>
            </a:extLst>
          </p:cNvPr>
          <p:cNvSpPr txBox="1"/>
          <p:nvPr/>
        </p:nvSpPr>
        <p:spPr>
          <a:xfrm>
            <a:off x="1981200" y="2133600"/>
            <a:ext cx="716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Evaluate the </a:t>
            </a:r>
            <a:r>
              <a:rPr lang="en-US" sz="2000" b="1" kern="10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validity of speedup gains </a:t>
            </a:r>
            <a:r>
              <a:rPr lang="en-US" sz="2000" kern="10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000" b="1" kern="10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comparing the result against theoretical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Efficiency of the algorithm stays within a feasible boundary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Serial and Parallel implementation produces </a:t>
            </a:r>
            <a:r>
              <a:rPr lang="en-US" sz="2000" b="1" kern="100" dirty="0">
                <a:latin typeface="Aptos" panose="020B0004020202020204" pitchFamily="34" charset="0"/>
                <a:cs typeface="Times New Roman" panose="02020603050405020304" pitchFamily="18" charset="0"/>
              </a:rPr>
              <a:t>equivalent result (accuracy of the verification</a:t>
            </a:r>
            <a:r>
              <a:rPr lang="en-US" sz="20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, compared with the ground truth)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C7DB1-808B-C019-95C9-4A2B68A52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558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 – Overall Comparison: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5EB781-F579-523A-83D3-132AFB3C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E9B607-9B34-F716-0686-8B50F295C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929301"/>
              </p:ext>
            </p:extLst>
          </p:nvPr>
        </p:nvGraphicFramePr>
        <p:xfrm>
          <a:off x="2286000" y="1724025"/>
          <a:ext cx="7493000" cy="324485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936625">
                  <a:extLst>
                    <a:ext uri="{9D8B030D-6E8A-4147-A177-3AD203B41FA5}">
                      <a16:colId xmlns:a16="http://schemas.microsoft.com/office/drawing/2014/main" val="1234393875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1983217616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395146748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862790917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520895266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909846422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56963779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3478997841"/>
                    </a:ext>
                  </a:extLst>
                </a:gridCol>
              </a:tblGrid>
              <a:tr h="784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Threads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Execution Time (</a:t>
                      </a:r>
                      <a:r>
                        <a:rPr lang="en-US" sz="1200" b="1" u="none" strike="noStrike" dirty="0" err="1">
                          <a:effectLst/>
                        </a:rPr>
                        <a:t>hh:mm:ss</a:t>
                      </a:r>
                      <a:r>
                        <a:rPr lang="en-US" sz="1200" b="1" u="none" strike="noStrike" dirty="0">
                          <a:effectLst/>
                        </a:rPr>
                        <a:t>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CPU Usage Peak (%)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CPU Usage Mean (%)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Memory Usage Peak (%)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Memory Usage Mean (%)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Total Disk I/O (MB)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Total Network Usage (MB)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5343963"/>
                  </a:ext>
                </a:extLst>
              </a:tr>
              <a:tr h="246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05:09.7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47.9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14.42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77.1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70.63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34.82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38.44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660062"/>
                  </a:ext>
                </a:extLst>
              </a:tr>
              <a:tr h="246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05:19.8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59.2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15.02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78.8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70.01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26.99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46.26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184392"/>
                  </a:ext>
                </a:extLst>
              </a:tr>
              <a:tr h="246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04:47.6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43.9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76.5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69.36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22.38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38.5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2332682"/>
                  </a:ext>
                </a:extLst>
              </a:tr>
              <a:tr h="246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04:53.6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29.9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14.41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70.01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33.97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2010819"/>
                  </a:ext>
                </a:extLst>
              </a:tr>
              <a:tr h="246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05:37.9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77.6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69.67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32.95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8636960"/>
                  </a:ext>
                </a:extLst>
              </a:tr>
              <a:tr h="246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 (n=1)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04:47.6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43.9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76.5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69.36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22.38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38.5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7401191"/>
                  </a:ext>
                </a:extLst>
              </a:tr>
              <a:tr h="246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 (n=2)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09:53.0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41.7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77.6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70.55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67.78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-550.85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4938504"/>
                  </a:ext>
                </a:extLst>
              </a:tr>
              <a:tr h="246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 (n=1)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02:12.8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37.9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21.33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73.1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65.83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41.05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697.17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5343255"/>
                  </a:ext>
                </a:extLst>
              </a:tr>
              <a:tr h="246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 (n=2)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03:41.2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46.6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14.78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75.2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66.93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8.38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65.98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4725745"/>
                  </a:ext>
                </a:extLst>
              </a:tr>
              <a:tr h="246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 (n=4)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05:27.7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46.2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13.22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76.3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68.27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12.13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78.67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64962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0087B2-AADA-EC8B-C589-7FCDF545C697}"/>
              </a:ext>
            </a:extLst>
          </p:cNvPr>
          <p:cNvSpPr txBox="1"/>
          <p:nvPr/>
        </p:nvSpPr>
        <p:spPr>
          <a:xfrm>
            <a:off x="4001516" y="5293280"/>
            <a:ext cx="418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Number of Toke Processed: 34735</a:t>
            </a:r>
          </a:p>
        </p:txBody>
      </p:sp>
    </p:spTree>
    <p:extLst>
      <p:ext uri="{BB962C8B-B14F-4D97-AF65-F5344CB8AC3E}">
        <p14:creationId xmlns:p14="http://schemas.microsoft.com/office/powerpoint/2010/main" val="573727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FE203-AC93-19AC-268F-E0770AB4E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B385-4869-B29B-7CCB-0D8AA4B8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 – Increasing the # of Thread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D2734B-DCDC-0DE1-5E33-332A68FC9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733EC-376E-8296-E53D-22EBA2FF8A98}"/>
              </a:ext>
            </a:extLst>
          </p:cNvPr>
          <p:cNvSpPr txBox="1"/>
          <p:nvPr/>
        </p:nvSpPr>
        <p:spPr>
          <a:xfrm>
            <a:off x="990599" y="1796534"/>
            <a:ext cx="9601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Increasing the # of Thread resulted in performance gain up </a:t>
            </a:r>
            <a:r>
              <a:rPr lang="en-US" sz="2400" dirty="0" err="1"/>
              <a:t>til</a:t>
            </a:r>
            <a:r>
              <a:rPr lang="en-US" sz="2400" dirty="0"/>
              <a:t> 4 to 8.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C8FC09-008B-A446-CA71-F94E32DBB5C8}"/>
              </a:ext>
            </a:extLst>
          </p:cNvPr>
          <p:cNvSpPr txBox="1"/>
          <p:nvPr/>
        </p:nvSpPr>
        <p:spPr>
          <a:xfrm>
            <a:off x="3886200" y="6183624"/>
            <a:ext cx="418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Number of Toke Processed: 34735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EC726DE-70E6-AA02-AE36-9BC6AD6FFC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7960823"/>
              </p:ext>
            </p:extLst>
          </p:nvPr>
        </p:nvGraphicFramePr>
        <p:xfrm>
          <a:off x="2514600" y="2514600"/>
          <a:ext cx="6781800" cy="3424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8976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6B465-09E6-2945-4984-985E7F9E3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799C-9291-301C-8E06-05EA57EE8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 – Increasing the # of Thread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0DEF-A138-9C4F-1EA4-A0DAED17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60B59-90FD-F3A1-1E76-4A9B529A947A}"/>
              </a:ext>
            </a:extLst>
          </p:cNvPr>
          <p:cNvSpPr txBox="1"/>
          <p:nvPr/>
        </p:nvSpPr>
        <p:spPr>
          <a:xfrm>
            <a:off x="990599" y="1796534"/>
            <a:ext cx="9601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Increasing the # of cores resulted in linear performance degradation.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759CC2A-AC5E-FBDB-DF01-992F0BEE8D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5374924"/>
              </p:ext>
            </p:extLst>
          </p:nvPr>
        </p:nvGraphicFramePr>
        <p:xfrm>
          <a:off x="2895599" y="2542531"/>
          <a:ext cx="5791200" cy="3521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B3778BA-4A07-1C5D-780D-E3A5B2AF8634}"/>
              </a:ext>
            </a:extLst>
          </p:cNvPr>
          <p:cNvSpPr txBox="1"/>
          <p:nvPr/>
        </p:nvSpPr>
        <p:spPr>
          <a:xfrm>
            <a:off x="3886200" y="6183624"/>
            <a:ext cx="418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Number of Toke Processed: 34735</a:t>
            </a:r>
          </a:p>
        </p:txBody>
      </p:sp>
    </p:spTree>
    <p:extLst>
      <p:ext uri="{BB962C8B-B14F-4D97-AF65-F5344CB8AC3E}">
        <p14:creationId xmlns:p14="http://schemas.microsoft.com/office/powerpoint/2010/main" val="3878497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br>
              <a:rPr lang="en-US" sz="2000" dirty="0"/>
            </a:b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02EF4-A3F1-F50B-6D9C-F76A8EDB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173CC-86FF-A6D9-DB52-E43A5E4B72F4}"/>
              </a:ext>
            </a:extLst>
          </p:cNvPr>
          <p:cNvSpPr txBox="1"/>
          <p:nvPr/>
        </p:nvSpPr>
        <p:spPr>
          <a:xfrm>
            <a:off x="1271239" y="2118732"/>
            <a:ext cx="502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with theoretical bound (</a:t>
            </a:r>
            <a:r>
              <a:rPr lang="en-US" dirty="0" err="1"/>
              <a:t>Amdahs’s</a:t>
            </a:r>
            <a:r>
              <a:rPr lang="en-US" dirty="0"/>
              <a:t> Law)</a:t>
            </a:r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BE149BB-D510-C370-7002-E24B4694E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2889250"/>
            <a:ext cx="2946400" cy="1079500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274A30D3-282B-B443-7982-A53CB66A8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04" y="2754313"/>
            <a:ext cx="3441700" cy="96520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9D271A3-E614-55FF-0731-24ECA08C7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56" y="2827615"/>
            <a:ext cx="2743200" cy="1536700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3280B5C4-39D2-DB60-FBF1-021553A56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56" y="5490485"/>
            <a:ext cx="2933700" cy="939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7FFB8B-0BA0-5FAA-7E01-F67F52FDDAF2}"/>
              </a:ext>
            </a:extLst>
          </p:cNvPr>
          <p:cNvSpPr txBox="1"/>
          <p:nvPr/>
        </p:nvSpPr>
        <p:spPr>
          <a:xfrm>
            <a:off x="5585118" y="4486573"/>
            <a:ext cx="2186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P = 2, f = 1.077</a:t>
            </a:r>
          </a:p>
          <a:p>
            <a:r>
              <a:rPr lang="en-US" dirty="0"/>
              <a:t>When P = 4, f = 0.148</a:t>
            </a:r>
          </a:p>
          <a:p>
            <a:endParaRPr lang="en-US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E67C7CAA-D856-7D1C-C011-18540568D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56" y="4470103"/>
            <a:ext cx="2933700" cy="9398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F5209E9-EFF7-435A-2AC7-BCF3F96D7C8F}"/>
              </a:ext>
            </a:extLst>
          </p:cNvPr>
          <p:cNvSpPr/>
          <p:nvPr/>
        </p:nvSpPr>
        <p:spPr>
          <a:xfrm>
            <a:off x="3886200" y="5181600"/>
            <a:ext cx="194256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DF4C5A-AA96-30F6-17C2-BBEC5AADB719}"/>
              </a:ext>
            </a:extLst>
          </p:cNvPr>
          <p:cNvSpPr/>
          <p:nvPr/>
        </p:nvSpPr>
        <p:spPr>
          <a:xfrm>
            <a:off x="2362200" y="4940003"/>
            <a:ext cx="194256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F31CAF-CA4A-0FA1-02F2-8337FE72F77E}"/>
              </a:ext>
            </a:extLst>
          </p:cNvPr>
          <p:cNvSpPr txBox="1"/>
          <p:nvPr/>
        </p:nvSpPr>
        <p:spPr>
          <a:xfrm>
            <a:off x="3810000" y="510242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8F30E6-B175-50B3-D081-627378C25F04}"/>
              </a:ext>
            </a:extLst>
          </p:cNvPr>
          <p:cNvSpPr txBox="1"/>
          <p:nvPr/>
        </p:nvSpPr>
        <p:spPr>
          <a:xfrm>
            <a:off x="2234858" y="49293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27072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57400" y="1524000"/>
            <a:ext cx="8362950" cy="4572001"/>
          </a:xfrm>
        </p:spPr>
        <p:txBody>
          <a:bodyPr/>
          <a:lstStyle/>
          <a:p>
            <a:r>
              <a:rPr lang="en-US" altLang="zh-CN" sz="2000" dirty="0">
                <a:ea typeface="宋体" charset="-122"/>
              </a:rPr>
              <a:t>No significant gain from this particular parallel implementation </a:t>
            </a:r>
          </a:p>
          <a:p>
            <a:r>
              <a:rPr lang="en-US" altLang="zh-CN" sz="2000" dirty="0">
                <a:ea typeface="宋体" charset="-122"/>
              </a:rPr>
              <a:t>Algorithm re-design or workload reconstruction is necessary</a:t>
            </a:r>
          </a:p>
          <a:p>
            <a:r>
              <a:rPr lang="en-US" altLang="zh-CN" sz="2000" dirty="0">
                <a:ea typeface="宋体" charset="-122"/>
              </a:rPr>
              <a:t>The results are consistent with the theoretical bound</a:t>
            </a:r>
          </a:p>
          <a:p>
            <a:r>
              <a:rPr lang="en-US" altLang="zh-CN" sz="2000" dirty="0">
                <a:ea typeface="宋体" charset="-122"/>
              </a:rPr>
              <a:t>Accuracy of the validation stayed consistent</a:t>
            </a:r>
          </a:p>
          <a:p>
            <a:r>
              <a:rPr lang="en-US" altLang="zh-CN" sz="2000" dirty="0">
                <a:ea typeface="宋体" charset="-122"/>
              </a:rPr>
              <a:t>Bottleneck is max {model’s inference </a:t>
            </a:r>
            <a:r>
              <a:rPr lang="en-US" altLang="zh-CN" sz="2000" dirty="0" err="1">
                <a:ea typeface="宋体" charset="-122"/>
              </a:rPr>
              <a:t>time</a:t>
            </a:r>
            <a:r>
              <a:rPr lang="en-US" altLang="zh-CN" sz="2000" baseline="-25000" dirty="0" err="1">
                <a:ea typeface="宋体" charset="-122"/>
              </a:rPr>
              <a:t>i</a:t>
            </a:r>
            <a:r>
              <a:rPr lang="en-US" altLang="zh-CN" sz="2000" dirty="0">
                <a:ea typeface="宋体" charset="-122"/>
              </a:rPr>
              <a:t>}</a:t>
            </a:r>
          </a:p>
          <a:p>
            <a:pPr marL="0" indent="0">
              <a:buNone/>
            </a:pPr>
            <a:endParaRPr lang="en-US" altLang="zh-CN" sz="2000" dirty="0">
              <a:ea typeface="宋体" charset="-122"/>
            </a:endParaRPr>
          </a:p>
          <a:p>
            <a:endParaRPr lang="en-US" altLang="zh-CN" sz="2000" dirty="0">
              <a:ea typeface="宋体" charset="-122"/>
            </a:endParaRPr>
          </a:p>
          <a:p>
            <a:r>
              <a:rPr lang="en-US" altLang="zh-CN" sz="2000" u="sng" dirty="0">
                <a:ea typeface="宋体" charset="-122"/>
              </a:rPr>
              <a:t>Work to go</a:t>
            </a:r>
            <a:r>
              <a:rPr lang="en-US" altLang="zh-CN" sz="2000" dirty="0">
                <a:ea typeface="宋体" charset="-122"/>
              </a:rPr>
              <a:t>:</a:t>
            </a:r>
          </a:p>
          <a:p>
            <a:pPr lvl="1"/>
            <a:r>
              <a:rPr lang="en-US" altLang="zh-CN" sz="1600" dirty="0">
                <a:ea typeface="宋体" charset="-122"/>
              </a:rPr>
              <a:t>Program behavior as number of input token scales on CARC and AWS</a:t>
            </a:r>
          </a:p>
          <a:p>
            <a:pPr lvl="1"/>
            <a:r>
              <a:rPr lang="en-US" altLang="zh-CN" sz="1600" dirty="0">
                <a:ea typeface="宋体" charset="-122"/>
              </a:rPr>
              <a:t>Revisit C++ parallel program implementation</a:t>
            </a:r>
          </a:p>
          <a:p>
            <a:pPr lvl="1"/>
            <a:r>
              <a:rPr lang="en-US" altLang="zh-CN" sz="1600" dirty="0">
                <a:ea typeface="宋体" charset="-122"/>
              </a:rPr>
              <a:t>Compare KV-Cache parameter on/off differences</a:t>
            </a:r>
          </a:p>
          <a:p>
            <a:pPr lvl="1"/>
            <a:endParaRPr lang="en-US" altLang="zh-CN" sz="1600" dirty="0">
              <a:ea typeface="宋体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4F401-A0E2-ABA1-485B-7EF40336F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141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7C4B-EBCF-B9A9-A252-6AD835E8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286000"/>
            <a:ext cx="7391400" cy="1325563"/>
          </a:xfrm>
        </p:spPr>
        <p:txBody>
          <a:bodyPr>
            <a:normAutofit/>
          </a:bodyPr>
          <a:lstStyle/>
          <a:p>
            <a:r>
              <a:rPr lang="en-US" sz="8000" b="1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24B71-0239-E4CD-B944-25114BEA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324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pic>
        <p:nvPicPr>
          <p:cNvPr id="1026" name="Picture 2" descr="All Mars Resources - NASA Science">
            <a:extLst>
              <a:ext uri="{FF2B5EF4-FFF2-40B4-BE49-F238E27FC236}">
                <a16:creationId xmlns:a16="http://schemas.microsoft.com/office/drawing/2014/main" id="{053B071C-0F32-964D-653F-3E4DB9A19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0" t="16556"/>
          <a:stretch/>
        </p:blipFill>
        <p:spPr bwMode="auto">
          <a:xfrm>
            <a:off x="9410541" y="3901605"/>
            <a:ext cx="2131594" cy="142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BF9C208-1E40-1C99-DAE5-5CA0767B529F}"/>
              </a:ext>
            </a:extLst>
          </p:cNvPr>
          <p:cNvSpPr txBox="1">
            <a:spLocks/>
          </p:cNvSpPr>
          <p:nvPr/>
        </p:nvSpPr>
        <p:spPr>
          <a:xfrm>
            <a:off x="304800" y="1219200"/>
            <a:ext cx="8686800" cy="434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5000"/>
              </a:lnSpc>
              <a:spcAft>
                <a:spcPts val="800"/>
              </a:spcAft>
            </a:pPr>
            <a:r>
              <a:rPr lang="en-US" sz="2400" kern="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Autonomous vehicles require </a:t>
            </a:r>
            <a:r>
              <a:rPr lang="en-US" sz="2400" b="1" kern="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evaluation of multiple sensor data </a:t>
            </a:r>
            <a:r>
              <a:rPr lang="en-US" sz="2400" kern="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at millisecond or less intervals. </a:t>
            </a:r>
            <a:r>
              <a:rPr lang="en-US" sz="2400" b="1" kern="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Redundant verification systems</a:t>
            </a:r>
            <a:r>
              <a:rPr lang="en-US" sz="2400" kern="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are sued for such processes. Verification of each data analysis has to happen rapidly. All AI driven process, in fact, will be </a:t>
            </a:r>
            <a:r>
              <a:rPr lang="en-US" sz="2400" b="1" kern="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analyzing large volumes of data</a:t>
            </a:r>
            <a:r>
              <a:rPr lang="en-US" sz="2400" kern="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</a:p>
          <a:p>
            <a:pPr marL="0">
              <a:lnSpc>
                <a:spcPct val="115000"/>
              </a:lnSpc>
              <a:spcAft>
                <a:spcPts val="800"/>
              </a:spcAft>
            </a:pPr>
            <a:endParaRPr lang="en-US" sz="1800" kern="1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800" kern="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Manual system verification done by human operator is expensive and time consuming</a:t>
            </a:r>
          </a:p>
          <a:p>
            <a:pPr>
              <a:lnSpc>
                <a:spcPct val="100000"/>
              </a:lnSpc>
            </a:pPr>
            <a:r>
              <a:rPr lang="en-US" sz="1800" kern="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 autonomous verification system is thus required. </a:t>
            </a:r>
          </a:p>
          <a:p>
            <a:pPr marL="0">
              <a:lnSpc>
                <a:spcPct val="100000"/>
              </a:lnSpc>
            </a:pPr>
            <a:r>
              <a:rPr lang="en-US" sz="1800" kern="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Many types of AI verification methodology have been developed. </a:t>
            </a:r>
          </a:p>
          <a:p>
            <a:pPr marL="457200" lvl="1">
              <a:lnSpc>
                <a:spcPct val="100000"/>
              </a:lnSpc>
            </a:pPr>
            <a:r>
              <a:rPr lang="en-US" sz="1800" kern="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Internal process verification will determine that the AI’s output is aligned  as expected. This doesn’t mean though that the AI’s answer is correct or on topic. </a:t>
            </a:r>
          </a:p>
          <a:p>
            <a:pPr marL="457200" lvl="1">
              <a:lnSpc>
                <a:spcPct val="100000"/>
              </a:lnSpc>
            </a:pPr>
            <a:r>
              <a:rPr lang="en-US" sz="1800" kern="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Other external verification processes usually require human intervention. Thus, such verification processes are time consuming.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7E7CC-A240-6CD7-C544-B78257C52228}"/>
              </a:ext>
            </a:extLst>
          </p:cNvPr>
          <p:cNvSpPr txBox="1"/>
          <p:nvPr/>
        </p:nvSpPr>
        <p:spPr>
          <a:xfrm>
            <a:off x="9258141" y="5307156"/>
            <a:ext cx="2819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images.app.goo.gl</a:t>
            </a:r>
            <a:r>
              <a:rPr lang="en-US" sz="1000" dirty="0"/>
              <a:t>/smEL8DPewZNBkTYR8</a:t>
            </a:r>
          </a:p>
        </p:txBody>
      </p:sp>
      <p:pic>
        <p:nvPicPr>
          <p:cNvPr id="1028" name="Picture 4" descr="Space robots help clear the road for self-driving cars - NASA Science">
            <a:extLst>
              <a:ext uri="{FF2B5EF4-FFF2-40B4-BE49-F238E27FC236}">
                <a16:creationId xmlns:a16="http://schemas.microsoft.com/office/drawing/2014/main" id="{AC811061-0A66-0EB3-B18D-A9FBB1E86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673" y="1322457"/>
            <a:ext cx="213852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694D36-158B-CFDE-EC6B-D827282C6B75}"/>
              </a:ext>
            </a:extLst>
          </p:cNvPr>
          <p:cNvSpPr txBox="1"/>
          <p:nvPr/>
        </p:nvSpPr>
        <p:spPr>
          <a:xfrm>
            <a:off x="9277596" y="2724090"/>
            <a:ext cx="27620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images.app.goo.gl</a:t>
            </a:r>
            <a:r>
              <a:rPr lang="en-US" sz="1000" dirty="0"/>
              <a:t>/Vj9y5FArpLH4G45B6</a:t>
            </a:r>
          </a:p>
        </p:txBody>
      </p:sp>
    </p:spTree>
    <p:extLst>
      <p:ext uri="{BB962C8B-B14F-4D97-AF65-F5344CB8AC3E}">
        <p14:creationId xmlns:p14="http://schemas.microsoft.com/office/powerpoint/2010/main" val="2244626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Yixuan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Weng, Minjun Zhu, Fei Xia, Bin Li,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Shizhu</a:t>
            </a:r>
            <a:r>
              <a: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He,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Shengping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Liu, Bin Sun, Kang Liu, Jun Zhao, Large Language Models are Better Reasoners with Self-Verification, Findings of the Association for Computational Linguistics: EMNLP 2023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Tian-Xiang Sun, Xiang-Yang Liu, Xi-Peng Qiu, and Xuan-Jing Huang. 2022. Paradigm shift in natural language processing. Machine Intelligence Research, 19(3):169–183.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Yixuan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Weng, Minjun Zhu, Fei Xia, Bin Li,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Shizhu</a:t>
            </a:r>
            <a:r>
              <a: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He1,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Shengping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Liu, Bin Sun, Kang Liu, Jun Zhao, Large Language Models are Better Reasoners with Self-Verification, Findings of the Association for Computational Linguistics: EMNLP 2023, pages 2550–2575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Chi-Min Chan,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Weize</a:t>
            </a:r>
            <a:r>
              <a: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Chen, Yusheng Su,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Jianxuan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Yu, Wei Xue,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Shanghang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Zhang, Jie Fu, and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Zhiyuan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Liu. 2023.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Chateval</a:t>
            </a:r>
            <a:r>
              <a: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: Towards better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llm</a:t>
            </a:r>
            <a:r>
              <a: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-based evaluators through multi-agent debate.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arXiv</a:t>
            </a:r>
            <a:r>
              <a: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preprint arXiv:2308.07201 (2023).</a:t>
            </a:r>
          </a:p>
          <a:p>
            <a:pPr marL="0" indent="0">
              <a:buNone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BD277-8AC4-8156-BB2B-5AE28365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43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A6F2A-BBF4-F534-29A6-F3FB52058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F8E4-ED42-1321-0162-6F58D8A5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1C910-EC21-0079-3DCF-CEB689C11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Prasanna, Victor 2024. "EE/CSCI 451: Parallel and Distributed Computation Lecture #13." Department of Computer Science, University of Southern California, October 15. </a:t>
            </a:r>
            <a:r>
              <a:rPr lang="en-US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https://piazza.com/class_profile/get_resource/lzucri269tu70c/m2f67i9s3zs2ec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Prasanna, Victor 2024. "EE/CSCI 451: Parallel and Distributed Computation Lecture #14." Department of Computer Science, University of Southern California, October 17. </a:t>
            </a:r>
            <a:r>
              <a:rPr lang="en-US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https://piazza.com/class_profile/get_resource/lzucri269tu70c/m2f67i9s3zs2ec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0" marR="0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Wickramasinghe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Sachini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2024. "EE/CSCI 451: Introduction to Parallel and Distributed Computation Discussion #6." University of Southern California, October 8. </a:t>
            </a:r>
            <a:r>
              <a:rPr lang="en-US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https://piazza.com/class_profile/get_resource/lzucri269tu70c/m2f67i9s3zs2ec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0" marR="0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Liang, Percy, Rishi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Bommasani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Tony Lee, Dimitris Tsipras, Dilara Soylu,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Michihiro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Yasunaga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Yian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Zhang, et al. “Holistic Evaluation of Language Models.”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arXiv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October 1, 2023. </a:t>
            </a:r>
            <a:r>
              <a:rPr lang="en-US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https://doi.org/10.48550/arXiv.2211.09110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marR="0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Wu,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Qingyun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Gagan Bansal,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Jieyu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Zhang,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Yiran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Wu,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Beibin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Li,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Erkang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Zhu, Li Jiang, et al.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AutoGen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Enabling Next-Gen LLM Applications via Multi-Agent Conversation.”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arXiv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October 3, 2023.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http://arxiv.org/abs/2308.08155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marR="0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50A8D-DA7F-EBE0-4E18-85B0A12C7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91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C0CD0-3432-F0E6-EE4B-7231DD313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BF0B-DED6-A9B6-F705-8E1A24B84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96F93-4E7F-5CEE-7AF0-C122D3DE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Prasanna, Victor 2024. "EE/CSCI 451: Parallel and Distributed Computation Lecture #13." Department of Computer Science, University of Southern California, October 15. </a:t>
            </a:r>
            <a:r>
              <a:rPr lang="en-US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https://piazza.com/class_profile/get_resource/lzucri269tu70c/m2f67i9s3zs2ec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Prasanna, Victor 2024. "EE/CSCI 451: Parallel and Distributed Computation Lecture #14." Department of Computer Science, University of Southern California, October 17. </a:t>
            </a:r>
            <a:r>
              <a:rPr lang="en-US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https://piazza.com/class_profile/get_resource/lzucri269tu70c/m2f67i9s3zs2ec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0" marR="0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Wickramasinghe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Sachini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2024. "EE/CSCI 451: Introduction to Parallel and Distributed Computation Discussion #6." University of Southern California, October 8. </a:t>
            </a:r>
            <a:r>
              <a:rPr lang="en-US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https://piazza.com/class_profile/get_resource/lzucri269tu70c/m2f67i9s3zs2ec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0" marR="0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Liang, Percy, Rishi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Bommasani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Tony Lee, Dimitris Tsipras, Dilara Soylu,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Michihiro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Yasunaga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Yian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Zhang, et al. “Holistic Evaluation of Language Models.”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arXiv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October 1, 2023. </a:t>
            </a:r>
            <a:r>
              <a:rPr lang="en-US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https://doi.org/10.48550/arXiv.2211.09110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marR="0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Wu,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Qingyun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Gagan Bansal,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Jieyu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Zhang,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Yiran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Wu,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Beibin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Li,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Erkang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Zhu, Li Jiang, et al.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AutoGen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Enabling Next-Gen LLM Applications via Multi-Agent Conversation.”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arXiv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October 3, 2023.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http://arxiv.org/abs/2308.08155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marR="0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1D164-3A6D-A9C5-7F7F-3FF7F67A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70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BB8BC-3137-23BE-8923-B17DA592F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3F12-C067-40FC-953F-CE3865312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17432-11EC-57A4-F8F3-13F317338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David Culler, Richard IQ, Abhijit Sahay, Klaus Erik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Schauser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Eunice Santos, Ramesh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Subramonian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Thorsten von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Eicken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Towards a Realistic Model of Parallel Computation,” n.d., Computer Science Division, University of California Berkeley</a:t>
            </a:r>
          </a:p>
          <a:p>
            <a:pPr marL="0" marR="0">
              <a:lnSpc>
                <a:spcPct val="115000"/>
              </a:lnSpc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Barbic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Jernej. “Multi-Core Architectures,” 15-213, 2007, May 3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https://www.cs.cmu.edu/~fp/courses/15213-s07/lectures/27-multicore.pdf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“PJM - System Operations.” Accessed October 9, 2024. </a:t>
            </a:r>
            <a:r>
              <a:rPr lang="en-US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https://www.pjm.com/markets-and-operations/ops-analysis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Barbic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Jernej. “Multi-Core Architectures,” n.d.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“Stanford Large Network Dataset Collection.” Accessed October 9, 2024. </a:t>
            </a:r>
            <a:r>
              <a:rPr lang="en-US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http://snap.stanford.edu/data/index.html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marR="0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28B3F-B2B2-A196-F718-839ADE31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73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D742-FB24-4DE7-2FB7-FAD7D778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99A8F-F6E7-839E-74D6-8598590D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34</a:t>
            </a:fld>
            <a:endParaRPr lang="en-US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9A8AB30-25FE-AF9B-465E-AED45E65B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690688"/>
            <a:ext cx="5661932" cy="506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57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EBFC14-2F08-6F37-2D80-131987F41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09EDE250-FDF1-5053-6700-A4E208003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810" y="0"/>
            <a:ext cx="6376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39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C5C922-2C22-8355-CD09-CDCB39E5B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97657BA-8951-6799-724D-8A6C0AF9D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99" y="914400"/>
            <a:ext cx="7772400" cy="461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38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/>
              <a:t>Context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800" y="1794113"/>
            <a:ext cx="10058400" cy="3581399"/>
          </a:xfrm>
        </p:spPr>
        <p:txBody>
          <a:bodyPr>
            <a:normAutofit/>
          </a:bodyPr>
          <a:lstStyle/>
          <a:p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 further </a:t>
            </a:r>
            <a:r>
              <a:rPr lang="en-US" sz="2400" kern="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increase the</a:t>
            </a:r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alignment of the primary LLM</a:t>
            </a:r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yet another </a:t>
            </a:r>
            <a:r>
              <a:rPr lang="en-US" sz="24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AI arbiter </a:t>
            </a:r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is added to evaluate the entire processes.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Increasing the </a:t>
            </a:r>
            <a:r>
              <a:rPr lang="en-US" sz="24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speed </a:t>
            </a:r>
            <a:r>
              <a:rPr lang="en-US" sz="2400" b="1" kern="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at</a:t>
            </a:r>
            <a:r>
              <a:rPr lang="en-US" sz="24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each stage</a:t>
            </a:r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is essential.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Streaming data processing</a:t>
            </a:r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24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preprocessing</a:t>
            </a:r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can be parallelized (</a:t>
            </a:r>
            <a:r>
              <a:rPr lang="en-US" sz="2400" kern="100" dirty="0">
                <a:solidFill>
                  <a:schemeClr val="accent5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Work to go</a:t>
            </a:r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Query to individual LLM</a:t>
            </a:r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can be </a:t>
            </a:r>
            <a:r>
              <a:rPr lang="en-US" sz="24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parallelized</a:t>
            </a:r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Data aggregation </a:t>
            </a:r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can be done through </a:t>
            </a:r>
            <a:r>
              <a:rPr lang="en-US" sz="24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MPI reduce</a:t>
            </a:r>
          </a:p>
          <a:p>
            <a:pPr lvl="1"/>
            <a:endParaRPr lang="en-US" altLang="zh-CN" sz="1800" u="sng" dirty="0"/>
          </a:p>
          <a:p>
            <a:endParaRPr lang="en-US" altLang="zh-CN" sz="2000" dirty="0">
              <a:ea typeface="宋体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0" y="5105400"/>
            <a:ext cx="906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1400" dirty="0">
                <a:solidFill>
                  <a:srgbClr val="000000"/>
                </a:solidFill>
              </a:rPr>
            </a:b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3952" y="5474731"/>
            <a:ext cx="906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580C3-4002-A5CC-2678-0A10E304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84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2589"/>
            <a:ext cx="10515600" cy="1325563"/>
          </a:xfrm>
        </p:spPr>
        <p:txBody>
          <a:bodyPr/>
          <a:lstStyle/>
          <a:p>
            <a:r>
              <a:rPr lang="en-US" altLang="zh-CN" dirty="0"/>
              <a:t>Context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9200" y="1916860"/>
            <a:ext cx="9201150" cy="2895600"/>
          </a:xfrm>
        </p:spPr>
        <p:txBody>
          <a:bodyPr/>
          <a:lstStyle/>
          <a:p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By using </a:t>
            </a:r>
            <a:r>
              <a:rPr lang="en-US" sz="24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role-based multi-agents</a:t>
            </a:r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within an AI a primary AI’s product can be assessed by a panel of other independent AI’s. </a:t>
            </a:r>
          </a:p>
          <a:p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Each LLM will be of a different construct. The individual models of the panel simply </a:t>
            </a:r>
            <a:r>
              <a:rPr lang="en-US" sz="24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state whether they agree or disagree</a:t>
            </a:r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with the Primary AI’s conclusion.</a:t>
            </a:r>
          </a:p>
          <a:p>
            <a:r>
              <a:rPr lang="en-US" sz="24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percentage of agreement </a:t>
            </a:r>
            <a:r>
              <a:rPr lang="en-US" sz="2400" kern="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can</a:t>
            </a:r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be used as an evaluation of the Primary’s result.</a:t>
            </a:r>
            <a:endParaRPr lang="en-US" sz="2400" kern="1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en-US" sz="1800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ea typeface="宋体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8E976-0434-1198-FCCE-643A2DEA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831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43F63-7E97-63DB-43B2-A7B5F0860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D586E-8D2F-A600-749B-CF2312610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A verification system for an AI-assisted outer space mission operation must ensure low-latency, real-time assurance of the health and alignment of AI-generated responses. Such a system should operate efficiently, preserving computational resources while meeting the stringent demands of safety-critical environments.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000" dirty="0"/>
              <a:t>Minimizing the system’s response time requires distributing the query tasks to multiple LLM agents to gain sufficient speedup.</a:t>
            </a:r>
          </a:p>
          <a:p>
            <a:r>
              <a:rPr lang="en-US" sz="2000" dirty="0"/>
              <a:t>Requires balanced speedup gains with resource utilization and parallelization overhead </a:t>
            </a:r>
          </a:p>
          <a:p>
            <a:r>
              <a:rPr lang="en-US" sz="2000" dirty="0"/>
              <a:t>Space rovers require frugal resource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53868-9C52-860E-F6EC-2E847594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280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16967"/>
            <a:ext cx="10515600" cy="36240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Task-level parallelism, applied to the proposed multiple LLM verification system can yield cost effective (computational resource ) near-linear speedup on a single multicore system.</a:t>
            </a:r>
          </a:p>
          <a:p>
            <a:pPr marL="0" indent="0">
              <a:buNone/>
            </a:pPr>
            <a:endParaRPr lang="en-US" sz="24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1FCCB-1182-D683-7107-8EBFE7CD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14489A-365D-4829-878F-74A27B9DFE7E}"/>
              </a:ext>
            </a:extLst>
          </p:cNvPr>
          <p:cNvSpPr txBox="1">
            <a:spLocks/>
          </p:cNvSpPr>
          <p:nvPr/>
        </p:nvSpPr>
        <p:spPr>
          <a:xfrm>
            <a:off x="2514600" y="3276600"/>
            <a:ext cx="6477000" cy="2771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Performance metrics: </a:t>
            </a:r>
          </a:p>
          <a:p>
            <a:pPr lvl="1"/>
            <a:r>
              <a:rPr lang="en-US" sz="20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speedup </a:t>
            </a:r>
          </a:p>
          <a:p>
            <a:pPr lvl="1"/>
            <a:r>
              <a:rPr lang="en-US" sz="20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throughput</a:t>
            </a:r>
          </a:p>
          <a:p>
            <a:pPr lvl="1"/>
            <a:r>
              <a:rPr lang="en-US" sz="20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resource utilization </a:t>
            </a:r>
            <a:endParaRPr lang="en-US" sz="2000" kern="1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n-US" sz="2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demonstrate predictable gains up to the number of processes, with diminishing returns as number of processes increases</a:t>
            </a:r>
          </a:p>
          <a:p>
            <a:pPr lvl="1"/>
            <a:endParaRPr lang="en-US" sz="2000" kern="1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63982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idea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81200"/>
            <a:ext cx="9144000" cy="38100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Boost the </a:t>
            </a:r>
            <a:r>
              <a:rPr lang="en-US" sz="3200" b="1" dirty="0">
                <a:solidFill>
                  <a:srgbClr val="C00000"/>
                </a:solidFill>
              </a:rPr>
              <a:t>Feasibility of your AI enhanced software innovation to the funders and stakeholders. </a:t>
            </a:r>
          </a:p>
          <a:p>
            <a:pPr marL="0" indent="0">
              <a:buNone/>
            </a:pPr>
            <a:endParaRPr lang="en-US" sz="32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200" dirty="0"/>
              <a:t>Safety Critical Stakeholders:</a:t>
            </a:r>
          </a:p>
          <a:p>
            <a:r>
              <a:rPr lang="en-US" sz="3200" dirty="0"/>
              <a:t>DOD</a:t>
            </a:r>
          </a:p>
          <a:p>
            <a:r>
              <a:rPr lang="en-US" sz="3200" dirty="0"/>
              <a:t>Department of Energy</a:t>
            </a:r>
          </a:p>
          <a:p>
            <a:r>
              <a:rPr lang="en-US" sz="3200" dirty="0"/>
              <a:t>Medical industry</a:t>
            </a:r>
          </a:p>
          <a:p>
            <a:r>
              <a:rPr lang="en-US" sz="3200" dirty="0"/>
              <a:t>Aerospace</a:t>
            </a:r>
            <a:endParaRPr lang="en-US" sz="3200" dirty="0">
              <a:solidFill>
                <a:srgbClr val="C00000"/>
              </a:solidFill>
            </a:endParaRPr>
          </a:p>
          <a:p>
            <a:endParaRPr lang="en-US" altLang="zh-CN" sz="2000" dirty="0">
              <a:ea typeface="宋体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BF2C7-88AF-C0B3-F7BE-33E4B6A9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57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20874"/>
            <a:ext cx="4724400" cy="4572001"/>
          </a:xfrm>
        </p:spPr>
        <p:txBody>
          <a:bodyPr/>
          <a:lstStyle/>
          <a:p>
            <a:pPr marL="0" indent="0">
              <a:buNone/>
            </a:pPr>
            <a:endParaRPr lang="en-US" sz="1800" kern="100" dirty="0">
              <a:latin typeface="Aptos" panose="020B0004020202020204" pitchFamily="34" charset="0"/>
              <a:ea typeface="宋体" charset="-122"/>
              <a:cs typeface="Times New Roman" panose="02020603050405020304" pitchFamily="18" charset="0"/>
            </a:endParaRPr>
          </a:p>
          <a:p>
            <a:endParaRPr lang="en-US" sz="1800" kern="100" dirty="0">
              <a:latin typeface="Aptos" panose="020B0004020202020204" pitchFamily="34" charset="0"/>
              <a:ea typeface="宋体" charset="-122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宋体" charset="-122"/>
                <a:cs typeface="Times New Roman" panose="02020603050405020304" pitchFamily="18" charset="0"/>
              </a:rPr>
              <a:t>Task Level Parallelism</a:t>
            </a:r>
          </a:p>
          <a:p>
            <a:endParaRPr lang="en-US" sz="1800" kern="100" dirty="0">
              <a:effectLst/>
              <a:latin typeface="Aptos" panose="020B0004020202020204" pitchFamily="34" charset="0"/>
              <a:ea typeface="宋体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kern="100" dirty="0">
              <a:latin typeface="Aptos" panose="020B0004020202020204" pitchFamily="34" charset="0"/>
              <a:ea typeface="宋体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ea typeface="宋体" charset="-122"/>
              </a:rPr>
              <a:t>Shared Memory</a:t>
            </a:r>
          </a:p>
          <a:p>
            <a:r>
              <a:rPr lang="en-US" altLang="zh-CN" sz="2400" dirty="0">
                <a:ea typeface="宋体" charset="-122"/>
              </a:rPr>
              <a:t>Message Passing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0A52FC4-A918-E5EE-83C0-4DB669907C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Description of the Implementation</a:t>
            </a:r>
            <a:endParaRPr lang="zh-CN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FA789B-1D3A-FDD6-DC51-355F1E022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24C9558-A6E1-EBAB-EC21-80CC4FE3D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740" y="1474010"/>
            <a:ext cx="7860860" cy="5157116"/>
          </a:xfrm>
          <a:prstGeom prst="rect">
            <a:avLst/>
          </a:prstGeom>
        </p:spPr>
      </p:pic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9D014E49-17E8-463E-1794-656570FAC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07334"/>
            <a:ext cx="2706370" cy="3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02"/>
      </p:ext>
    </p:extLst>
  </p:cSld>
  <p:clrMapOvr>
    <a:masterClrMapping/>
  </p:clrMapOvr>
</p:sld>
</file>

<file path=ppt/theme/theme1.xml><?xml version="1.0" encoding="utf-8"?>
<a:theme xmlns:a="http://schemas.openxmlformats.org/drawingml/2006/main" name="TAPAS2013">
  <a:themeElements>
    <a:clrScheme name="Custom 23">
      <a:dk1>
        <a:srgbClr val="99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iterbi_R1">
  <a:themeElements>
    <a:clrScheme name="Custom 28">
      <a:dk1>
        <a:srgbClr val="990000"/>
      </a:dk1>
      <a:lt1>
        <a:srgbClr val="FFCC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Custom 23">
      <a:dk1>
        <a:srgbClr val="99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9B278D53-27ED-4FFE-ACE4-D32E16D9CF07}" vid="{E9C814D1-0123-453E-B460-85D7E4DC6D4F}"/>
    </a:ext>
  </a:extLst>
</a:theme>
</file>

<file path=ppt/theme/theme5.xml><?xml version="1.0" encoding="utf-8"?>
<a:theme xmlns:a="http://schemas.openxmlformats.org/drawingml/2006/main" name="body 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56A7552-A072-41AD-8B8E-6E70FAF449AB}" vid="{0CAE2646-FA4B-4089-847D-2AC6F19BAC3F}"/>
    </a:ext>
  </a:extLst>
</a:theme>
</file>

<file path=ppt/theme/theme7.xml><?xml version="1.0" encoding="utf-8"?>
<a:theme xmlns:a="http://schemas.openxmlformats.org/drawingml/2006/main" name="1_body 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TAPAS2013</Template>
  <TotalTime>10747</TotalTime>
  <Words>2138</Words>
  <Application>Microsoft Macintosh PowerPoint</Application>
  <PresentationFormat>Widescreen</PresentationFormat>
  <Paragraphs>334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36</vt:i4>
      </vt:variant>
    </vt:vector>
  </HeadingPairs>
  <TitlesOfParts>
    <vt:vector size="53" baseType="lpstr">
      <vt:lpstr>宋体</vt:lpstr>
      <vt:lpstr>Aptos</vt:lpstr>
      <vt:lpstr>Aptos Narrow</vt:lpstr>
      <vt:lpstr>Arial</vt:lpstr>
      <vt:lpstr>Calibri</vt:lpstr>
      <vt:lpstr>Calibri Light</vt:lpstr>
      <vt:lpstr>Cambria Math</vt:lpstr>
      <vt:lpstr>Menlo</vt:lpstr>
      <vt:lpstr>Times New Roman</vt:lpstr>
      <vt:lpstr>TAPAS2013</vt:lpstr>
      <vt:lpstr>Viterbi_R1</vt:lpstr>
      <vt:lpstr>2_Office Theme</vt:lpstr>
      <vt:lpstr>Theme1</vt:lpstr>
      <vt:lpstr>body pages</vt:lpstr>
      <vt:lpstr>1_Theme1</vt:lpstr>
      <vt:lpstr>1_body pages</vt:lpstr>
      <vt:lpstr>Office Theme</vt:lpstr>
      <vt:lpstr>PowerPoint Presentation</vt:lpstr>
      <vt:lpstr>PowerPoint Presentation</vt:lpstr>
      <vt:lpstr>Introduction</vt:lpstr>
      <vt:lpstr>Context</vt:lpstr>
      <vt:lpstr>Context</vt:lpstr>
      <vt:lpstr>Problem Statement</vt:lpstr>
      <vt:lpstr>Hypothesis</vt:lpstr>
      <vt:lpstr>Key idea</vt:lpstr>
      <vt:lpstr>PowerPoint Presentation</vt:lpstr>
      <vt:lpstr>PowerPoint Presentation</vt:lpstr>
      <vt:lpstr>Description of the application:11  2 Verification Layers</vt:lpstr>
      <vt:lpstr>Algorithm 1 - Verification</vt:lpstr>
      <vt:lpstr>Algorithm 1 – Hypercube Communication</vt:lpstr>
      <vt:lpstr>PowerPoint Presentation</vt:lpstr>
      <vt:lpstr>PowerPoint Presentation</vt:lpstr>
      <vt:lpstr>PowerPoint Presentation</vt:lpstr>
      <vt:lpstr>Description of the application:  What Do the Models Verify?</vt:lpstr>
      <vt:lpstr>Metrics to Obtain</vt:lpstr>
      <vt:lpstr>Metrics to obtain (cont.)</vt:lpstr>
      <vt:lpstr>Metrics to obtain (cont.)</vt:lpstr>
      <vt:lpstr>Experimental Setup</vt:lpstr>
      <vt:lpstr>Implementation Platform</vt:lpstr>
      <vt:lpstr>Success Criteria</vt:lpstr>
      <vt:lpstr>Preliminary Result – Overall Comparison:</vt:lpstr>
      <vt:lpstr>Preliminary Result – Increasing the # of Thread</vt:lpstr>
      <vt:lpstr>Preliminary Result – Increasing the # of Thread</vt:lpstr>
      <vt:lpstr>Conclusion</vt:lpstr>
      <vt:lpstr>Conclusion</vt:lpstr>
      <vt:lpstr>Thank you!</vt:lpstr>
      <vt:lpstr>References 1</vt:lpstr>
      <vt:lpstr>References 2</vt:lpstr>
      <vt:lpstr>References 3</vt:lpstr>
      <vt:lpstr>References 4</vt:lpstr>
      <vt:lpstr>Overflow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sanny</dc:creator>
  <cp:lastModifiedBy>Sawada, Kae (US 393B)</cp:lastModifiedBy>
  <cp:revision>1362</cp:revision>
  <dcterms:created xsi:type="dcterms:W3CDTF">2013-10-15T21:52:53Z</dcterms:created>
  <dcterms:modified xsi:type="dcterms:W3CDTF">2024-12-06T21:34:31Z</dcterms:modified>
</cp:coreProperties>
</file>